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0" r:id="rId3"/>
    <p:sldId id="329" r:id="rId4"/>
    <p:sldId id="328" r:id="rId5"/>
    <p:sldId id="323" r:id="rId6"/>
    <p:sldId id="333" r:id="rId7"/>
    <p:sldId id="332" r:id="rId8"/>
    <p:sldId id="325" r:id="rId9"/>
    <p:sldId id="334" r:id="rId10"/>
    <p:sldId id="324" r:id="rId11"/>
    <p:sldId id="335" r:id="rId12"/>
    <p:sldId id="336" r:id="rId13"/>
    <p:sldId id="327" r:id="rId14"/>
    <p:sldId id="321" r:id="rId15"/>
  </p:sldIdLst>
  <p:sldSz cx="15792450" cy="10458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B2030"/>
    <a:srgbClr val="0A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8" autoAdjust="0"/>
    <p:restoredTop sz="94660"/>
  </p:normalViewPr>
  <p:slideViewPr>
    <p:cSldViewPr snapToGrid="0">
      <p:cViewPr varScale="1">
        <p:scale>
          <a:sx n="45" d="100"/>
          <a:sy n="45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434" y="1711604"/>
            <a:ext cx="13423583" cy="3641090"/>
          </a:xfrm>
        </p:spPr>
        <p:txBody>
          <a:bodyPr anchor="b"/>
          <a:lstStyle>
            <a:lvl1pPr algn="ctr"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056" y="5493108"/>
            <a:ext cx="11844338" cy="2525037"/>
          </a:xfrm>
        </p:spPr>
        <p:txBody>
          <a:bodyPr/>
          <a:lstStyle>
            <a:lvl1pPr marL="0" indent="0" algn="ctr">
              <a:buNone/>
              <a:defRPr sz="3660"/>
            </a:lvl1pPr>
            <a:lvl2pPr marL="697230" indent="0" algn="ctr">
              <a:buNone/>
              <a:defRPr sz="3050"/>
            </a:lvl2pPr>
            <a:lvl3pPr marL="1394460" indent="0" algn="ctr">
              <a:buNone/>
              <a:defRPr sz="2745"/>
            </a:lvl3pPr>
            <a:lvl4pPr marL="2091690" indent="0" algn="ctr">
              <a:buNone/>
              <a:defRPr sz="2440"/>
            </a:lvl4pPr>
            <a:lvl5pPr marL="2788920" indent="0" algn="ctr">
              <a:buNone/>
              <a:defRPr sz="2440"/>
            </a:lvl5pPr>
            <a:lvl6pPr marL="3486150" indent="0" algn="ctr">
              <a:buNone/>
              <a:defRPr sz="2440"/>
            </a:lvl6pPr>
            <a:lvl7pPr marL="4183380" indent="0" algn="ctr">
              <a:buNone/>
              <a:defRPr sz="2440"/>
            </a:lvl7pPr>
            <a:lvl8pPr marL="4880610" indent="0" algn="ctr">
              <a:buNone/>
              <a:defRPr sz="2440"/>
            </a:lvl8pPr>
            <a:lvl9pPr marL="5577840" indent="0" algn="ctr">
              <a:buNone/>
              <a:defRPr sz="24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2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01473" y="556816"/>
            <a:ext cx="3405247" cy="8863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732" y="556816"/>
            <a:ext cx="10018335" cy="8863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7" y="2607353"/>
            <a:ext cx="13620988" cy="4350424"/>
          </a:xfrm>
        </p:spPr>
        <p:txBody>
          <a:bodyPr anchor="b"/>
          <a:lstStyle>
            <a:lvl1pPr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507" y="6998933"/>
            <a:ext cx="13620988" cy="2287785"/>
          </a:xfrm>
        </p:spPr>
        <p:txBody>
          <a:bodyPr/>
          <a:lstStyle>
            <a:lvl1pPr marL="0" indent="0">
              <a:buNone/>
              <a:defRPr sz="3660">
                <a:solidFill>
                  <a:schemeClr val="tx1"/>
                </a:solidFill>
              </a:defRPr>
            </a:lvl1pPr>
            <a:lvl2pPr marL="69723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394460" indent="0">
              <a:buNone/>
              <a:defRPr sz="2745">
                <a:solidFill>
                  <a:schemeClr val="tx1">
                    <a:tint val="75000"/>
                  </a:schemeClr>
                </a:solidFill>
              </a:defRPr>
            </a:lvl3pPr>
            <a:lvl4pPr marL="209169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4pPr>
            <a:lvl5pPr marL="278892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5pPr>
            <a:lvl6pPr marL="348615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6pPr>
            <a:lvl7pPr marL="418338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7pPr>
            <a:lvl8pPr marL="488061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8pPr>
            <a:lvl9pPr marL="557784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731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928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556818"/>
            <a:ext cx="13620988" cy="20214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789" y="2563773"/>
            <a:ext cx="6680946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789" y="3820239"/>
            <a:ext cx="6680946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4929" y="2563773"/>
            <a:ext cx="6713848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4929" y="3820239"/>
            <a:ext cx="6713848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848" y="1505825"/>
            <a:ext cx="7994928" cy="7432278"/>
          </a:xfrm>
        </p:spPr>
        <p:txBody>
          <a:bodyPr/>
          <a:lstStyle>
            <a:lvl1pPr>
              <a:defRPr sz="4880"/>
            </a:lvl1pPr>
            <a:lvl2pPr>
              <a:defRPr sz="4270"/>
            </a:lvl2pPr>
            <a:lvl3pPr>
              <a:defRPr sz="366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3848" y="1505825"/>
            <a:ext cx="7994928" cy="7432278"/>
          </a:xfrm>
        </p:spPr>
        <p:txBody>
          <a:bodyPr anchor="t"/>
          <a:lstStyle>
            <a:lvl1pPr marL="0" indent="0">
              <a:buNone/>
              <a:defRPr sz="4880"/>
            </a:lvl1pPr>
            <a:lvl2pPr marL="697230" indent="0">
              <a:buNone/>
              <a:defRPr sz="4270"/>
            </a:lvl2pPr>
            <a:lvl3pPr marL="1394460" indent="0">
              <a:buNone/>
              <a:defRPr sz="3660"/>
            </a:lvl3pPr>
            <a:lvl4pPr marL="2091690" indent="0">
              <a:buNone/>
              <a:defRPr sz="3050"/>
            </a:lvl4pPr>
            <a:lvl5pPr marL="2788920" indent="0">
              <a:buNone/>
              <a:defRPr sz="3050"/>
            </a:lvl5pPr>
            <a:lvl6pPr marL="3486150" indent="0">
              <a:buNone/>
              <a:defRPr sz="3050"/>
            </a:lvl6pPr>
            <a:lvl7pPr marL="4183380" indent="0">
              <a:buNone/>
              <a:defRPr sz="3050"/>
            </a:lvl7pPr>
            <a:lvl8pPr marL="4880610" indent="0">
              <a:buNone/>
              <a:defRPr sz="3050"/>
            </a:lvl8pPr>
            <a:lvl9pPr marL="5577840" indent="0">
              <a:buNone/>
              <a:defRPr sz="30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731" y="556818"/>
            <a:ext cx="13620988" cy="202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731" y="2784078"/>
            <a:ext cx="13620988" cy="663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731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60D3-73C8-4EC4-8EEE-DCAF489814B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1249" y="9693436"/>
            <a:ext cx="5329952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3418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4460" rtl="0" eaLnBrk="1" latinLnBrk="0" hangingPunct="1">
        <a:lnSpc>
          <a:spcPct val="90000"/>
        </a:lnSpc>
        <a:spcBef>
          <a:spcPct val="0"/>
        </a:spcBef>
        <a:buNone/>
        <a:defRPr sz="67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615" indent="-348615" algn="l" defTabSz="139446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4270" kern="1200">
          <a:solidFill>
            <a:schemeClr val="tx1"/>
          </a:solidFill>
          <a:latin typeface="+mn-lt"/>
          <a:ea typeface="+mn-ea"/>
          <a:cs typeface="+mn-cs"/>
        </a:defRPr>
      </a:lvl1pPr>
      <a:lvl2pPr marL="104584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2pPr>
      <a:lvl3pPr marL="174307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44030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313753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83476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53199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522922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92645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1pPr>
      <a:lvl2pPr marL="69723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2pPr>
      <a:lvl3pPr marL="139446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3pPr>
      <a:lvl4pPr marL="209169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278892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48615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18338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488061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57784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3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30244" y="2492710"/>
            <a:ext cx="8012475" cy="5709262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 useBgFill="1">
        <p:nvSpPr>
          <p:cNvPr id="10" name="TextBox 9"/>
          <p:cNvSpPr txBox="1"/>
          <p:nvPr/>
        </p:nvSpPr>
        <p:spPr>
          <a:xfrm>
            <a:off x="6130244" y="4023257"/>
            <a:ext cx="2144785" cy="28430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7875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17875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849" y="4498387"/>
            <a:ext cx="565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Courier New" panose="02070309020205020404" pitchFamily="49" charset="0"/>
              </a:rPr>
              <a:t>ИС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  <a:cs typeface="Courier New" panose="02070309020205020404" pitchFamily="49" charset="0"/>
              </a:rPr>
              <a:t>Параграф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iret One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244" y="5989180"/>
            <a:ext cx="779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Приложение </a:t>
            </a:r>
            <a:r>
              <a:rPr lang="ru-RU" sz="5400" b="1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Учебные коллективы</a:t>
            </a:r>
            <a:endParaRPr lang="ru-RU" sz="5400" b="1" dirty="0">
              <a:solidFill>
                <a:schemeClr val="bg1"/>
              </a:solidFill>
              <a:latin typeface="Poiret One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-247" r="45367" b="247"/>
          <a:stretch/>
        </p:blipFill>
        <p:spPr>
          <a:xfrm>
            <a:off x="-1" y="-33804"/>
            <a:ext cx="5621775" cy="104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Свойства объекта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761" y="3725236"/>
            <a:ext cx="13980159" cy="221804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dirty="0" smtClean="0"/>
              <a:t>Для изменения свойств выделенного объекта следует выполнить двойной щелчок на поле, которое нужно заполнить (изменить). В появившемся окне ввести (выбрать) нужное значение и подтвердить свой выбор.</a:t>
            </a:r>
            <a:endParaRPr lang="ru-RU" sz="32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327265" y="8458205"/>
            <a:ext cx="7355840" cy="129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dirty="0" smtClean="0"/>
              <a:t>Большая часть полей В ИС Параграф содержит списки для выбора значений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954" y="5623362"/>
            <a:ext cx="5229225" cy="2000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30" y="6985000"/>
            <a:ext cx="4429125" cy="245745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219200" y="6807200"/>
            <a:ext cx="5262880" cy="2950205"/>
          </a:xfrm>
          <a:prstGeom prst="wedgeRoundRectCallout">
            <a:avLst>
              <a:gd name="adj1" fmla="val 65761"/>
              <a:gd name="adj2" fmla="val 264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Свойства объекта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3934832"/>
            <a:ext cx="15325090" cy="9750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>
                <a:solidFill>
                  <a:srgbClr val="0B2030"/>
                </a:solidFill>
              </a:rPr>
              <a:t>Некоторые поля в  ИС Параграф недоступны для ввода (</a:t>
            </a:r>
            <a:r>
              <a:rPr lang="ru-RU" sz="3600" b="1" dirty="0" smtClean="0">
                <a:solidFill>
                  <a:srgbClr val="0B2030"/>
                </a:solidFill>
              </a:rPr>
              <a:t>редактирования).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36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14401" y="4775526"/>
            <a:ext cx="12110719" cy="1415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400" b="1" dirty="0" smtClean="0">
                <a:solidFill>
                  <a:srgbClr val="0B2030"/>
                </a:solidFill>
              </a:rPr>
              <a:t>Часто это вычисляемые поля, они выделены розовым цветом, а их названия серым</a:t>
            </a:r>
            <a:endParaRPr lang="ru-RU" sz="3400" b="1" dirty="0">
              <a:solidFill>
                <a:srgbClr val="0B203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209" y="5598479"/>
            <a:ext cx="6453270" cy="425736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08209" y="5669092"/>
            <a:ext cx="3860799" cy="2440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0144" y="8697279"/>
            <a:ext cx="634164" cy="1158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0224652" y="8009337"/>
            <a:ext cx="4539615" cy="210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2800" b="1" dirty="0" smtClean="0">
                <a:solidFill>
                  <a:srgbClr val="0B2030"/>
                </a:solidFill>
              </a:rPr>
              <a:t>К таким полям относятся различные числовые характеристики, например, количество обучающихся</a:t>
            </a:r>
            <a:endParaRPr lang="ru-RU" sz="2800" b="1" dirty="0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8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Свойства объекта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3934832"/>
            <a:ext cx="15325090" cy="14380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 smtClean="0">
                <a:solidFill>
                  <a:srgbClr val="0B2030"/>
                </a:solidFill>
              </a:rPr>
              <a:t>Наличие вычисляемых полей позволяет легко получать сведения и составлять отчеты о контингенте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36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547323" y="4999070"/>
            <a:ext cx="2028308" cy="680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B2030"/>
                </a:solidFill>
              </a:rPr>
              <a:t>По школе</a:t>
            </a:r>
            <a:endParaRPr lang="ru-RU" sz="2800" b="1" dirty="0">
              <a:solidFill>
                <a:srgbClr val="0B203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472" y="5247528"/>
            <a:ext cx="360997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860" y="6678402"/>
            <a:ext cx="359092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482" y="8578746"/>
            <a:ext cx="3225953" cy="1302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562" y="7090822"/>
            <a:ext cx="4472059" cy="1812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0575631" y="6685568"/>
            <a:ext cx="4499946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B2030"/>
                </a:solidFill>
              </a:rPr>
              <a:t>По уровню образования</a:t>
            </a:r>
            <a:endParaRPr lang="ru-RU" sz="2800" b="1" dirty="0">
              <a:solidFill>
                <a:srgbClr val="0B203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665562" y="8566385"/>
            <a:ext cx="3037514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B2030"/>
                </a:solidFill>
              </a:rPr>
              <a:t>По параллели</a:t>
            </a:r>
            <a:endParaRPr lang="ru-RU" sz="2800" b="1" dirty="0">
              <a:solidFill>
                <a:srgbClr val="0B203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333158" y="6061479"/>
            <a:ext cx="2940632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B2030"/>
                </a:solidFill>
              </a:rPr>
              <a:t>По классу</a:t>
            </a:r>
            <a:endParaRPr lang="ru-RU" sz="2800" b="1" dirty="0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829927"/>
            <a:chOff x="0" y="787599"/>
            <a:chExt cx="15792450" cy="382992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542276" y="1499350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96995" y="3275034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053" y="1044388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Параграф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экспорт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данных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943" y="4204033"/>
            <a:ext cx="8041757" cy="2054527"/>
          </a:xfr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экспорта</a:t>
            </a:r>
            <a:r>
              <a:rPr lang="en-US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данных в электронные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таблицы используются команды меню Сервис</a:t>
            </a:r>
            <a:endParaRPr lang="ru-RU" sz="48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58"/>
          <a:stretch/>
        </p:blipFill>
        <p:spPr>
          <a:xfrm>
            <a:off x="10842260" y="4451350"/>
            <a:ext cx="3965939" cy="503477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9692640" y="5486400"/>
            <a:ext cx="995680" cy="7721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274" y="613370"/>
            <a:ext cx="609418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Параграф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списки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496" y="3724863"/>
            <a:ext cx="9710695" cy="275963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создания списков</a:t>
            </a:r>
            <a:endParaRPr lang="ru-RU" sz="4800" b="1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Выделить объект</a:t>
            </a:r>
            <a:endParaRPr lang="ru-RU" sz="36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Выбрать команду в контекстном меню</a:t>
            </a:r>
            <a:endParaRPr lang="ru-RU" sz="36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48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84" y="6819589"/>
            <a:ext cx="6478460" cy="1064705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67" y="8391192"/>
            <a:ext cx="5211245" cy="130570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847364" y="6706380"/>
            <a:ext cx="5100738" cy="65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dirty="0" smtClean="0"/>
              <a:t>Сп</a:t>
            </a:r>
            <a:r>
              <a:rPr lang="ru-RU" sz="3200" dirty="0" smtClean="0"/>
              <a:t>исок учеников класса</a:t>
            </a:r>
            <a:endParaRPr lang="ru-RU" sz="32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37457" y="8373856"/>
            <a:ext cx="5515248" cy="132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dirty="0" smtClean="0"/>
              <a:t>Сп</a:t>
            </a:r>
            <a:r>
              <a:rPr lang="ru-RU" sz="3200" dirty="0" smtClean="0"/>
              <a:t>исок классов или учеников начальной школы</a:t>
            </a:r>
            <a:endParaRPr lang="ru-RU" sz="3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37457" y="8391192"/>
            <a:ext cx="5515248" cy="1305700"/>
          </a:xfrm>
          <a:prstGeom prst="wedgeRoundRectCallout">
            <a:avLst>
              <a:gd name="adj1" fmla="val 130960"/>
              <a:gd name="adj2" fmla="val 3066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448685" y="6858780"/>
            <a:ext cx="5270859" cy="896084"/>
          </a:xfrm>
          <a:prstGeom prst="wedgeRoundRectCallout">
            <a:avLst>
              <a:gd name="adj1" fmla="val -67640"/>
              <a:gd name="adj2" fmla="val 5737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4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24" y="5502565"/>
            <a:ext cx="8614275" cy="4609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12738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543" y="859027"/>
            <a:ext cx="752614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Параграф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600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6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</a:t>
            </a:r>
            <a:r>
              <a:rPr lang="ru-RU" sz="66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труктура </a:t>
            </a:r>
            <a:r>
              <a:rPr lang="ru-RU" sz="66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окна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flipH="1">
            <a:off x="4575674" y="5852160"/>
            <a:ext cx="267834" cy="1509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7490337" y="6176116"/>
            <a:ext cx="434327" cy="2115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flipH="1">
            <a:off x="4123459" y="7033790"/>
            <a:ext cx="674168" cy="2950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V="1">
            <a:off x="11101962" y="9103304"/>
            <a:ext cx="359167" cy="43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5502" y="5673509"/>
            <a:ext cx="246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Основное меню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4664" y="6043003"/>
            <a:ext cx="335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Панель инструментов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046615" y="9485307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арточка выделенного объекта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30123" y="6316498"/>
            <a:ext cx="151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Дерево объектов</a:t>
            </a:r>
            <a:endParaRPr lang="ru-RU" sz="2400" b="1" dirty="0"/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408622" y="3496882"/>
            <a:ext cx="14975206" cy="252580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Любое окно приложения содержит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основное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меню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панель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инструментов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быстрого доступа к часто используемым командам,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дерево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объектов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 </a:t>
            </a: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карточку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выделенного </a:t>
            </a:r>
            <a:r>
              <a:rPr lang="ru-RU" sz="32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объекта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страницах которой представлены его параметры</a:t>
            </a:r>
            <a:r>
              <a:rPr lang="ru-RU" sz="2800" dirty="0"/>
              <a:t>.</a:t>
            </a:r>
            <a:endParaRPr lang="ru-RU" sz="28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00319" y="6541125"/>
            <a:ext cx="2607181" cy="29965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16144" y="7520956"/>
            <a:ext cx="3422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«дереве» объектов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виде иерархии представлены объекты, доступные в данном приложении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821919" y="442033"/>
            <a:ext cx="2767285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036640" y="2217717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184" y="680661"/>
            <a:ext cx="8564737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Параграф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0" y="3400290"/>
            <a:ext cx="9818913" cy="8045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 Учебные коллективы</a:t>
            </a:r>
            <a:endParaRPr lang="ru-RU" sz="44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982324" y="5268707"/>
            <a:ext cx="3977901" cy="1892006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Уровни образования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Этапы обучения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Учебные коллективы 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12803563" y="5888822"/>
            <a:ext cx="1332000" cy="32400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1621328" y="5888822"/>
            <a:ext cx="1332000" cy="3240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013894" y="8203945"/>
            <a:ext cx="4303019" cy="1662435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добавление, удаление, редактирование, изменение свойств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100470" y="5635126"/>
            <a:ext cx="2694183" cy="1159168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ОООД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Обучающиеся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27636" y="4204842"/>
            <a:ext cx="3977901" cy="63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781053" y="7294005"/>
            <a:ext cx="4303019" cy="83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Допустимые действия</a:t>
            </a:r>
            <a:endParaRPr lang="ru-RU" sz="28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904215" y="8090720"/>
            <a:ext cx="4890438" cy="174296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Доступна  часть информации только для просмотра и получения отчетов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8416587" y="5078808"/>
            <a:ext cx="1597989" cy="1093682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6915455" y="5072859"/>
            <a:ext cx="1526425" cy="109963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Образовательная структура ОООД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881" y="3619535"/>
            <a:ext cx="12842240" cy="17143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8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40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приложении Учебные коллективы в виде иерархии представлена образовательная структура: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61" y="4775442"/>
            <a:ext cx="3493770" cy="4531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3229610" y="5221655"/>
            <a:ext cx="5854699" cy="222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Уровни образования</a:t>
            </a: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Этапы обучения</a:t>
            </a: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Учебные коллективы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259841" y="7563826"/>
            <a:ext cx="9794239" cy="249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приложении Учебные коллективы можно выполнять операции с этими объектами: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добавлять, удалять, изменять их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56923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Навигация по дереву объектов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1" y="3725237"/>
            <a:ext cx="11074399" cy="5352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Навигация по дереву объектов осуществляется стандартным образом (как в проводнике </a:t>
            </a:r>
            <a:r>
              <a:rPr lang="en-US" sz="36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Windows</a:t>
            </a:r>
            <a:r>
              <a:rPr lang="ru-RU" sz="36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8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Присутствие знака </a:t>
            </a:r>
            <a:r>
              <a:rPr lang="ru-RU" sz="28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«плюс» </a:t>
            </a:r>
            <a:r>
              <a:rPr lang="ru-RU" sz="28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рядом с объектом означает наличие подчинённых объектов следующего уровня. </a:t>
            </a:r>
          </a:p>
          <a:p>
            <a:pPr>
              <a:lnSpc>
                <a:spcPct val="120000"/>
              </a:lnSpc>
              <a:spcBef>
                <a:spcPts val="777"/>
              </a:spcBef>
            </a:pPr>
            <a:r>
              <a:rPr lang="ru-RU" sz="28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Щелчок по «плюсу» позволяет просмотреть объекты следующего уровня иерархии, значок при этом превращается в </a:t>
            </a:r>
            <a:r>
              <a:rPr lang="ru-RU" sz="28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«минус». </a:t>
            </a:r>
            <a:endParaRPr lang="ru-RU" sz="28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</a:pPr>
            <a:r>
              <a:rPr lang="ru-RU" sz="28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Щелчок на значок </a:t>
            </a:r>
            <a:r>
              <a:rPr lang="ru-RU" sz="28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</a:t>
            </a:r>
            <a:r>
              <a:rPr lang="ru-RU" sz="28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минус» позволяет свернуть соответствующий уровень иерархии.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191" y="4557867"/>
            <a:ext cx="3205480" cy="4157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028066" y="9287473"/>
            <a:ext cx="13736318" cy="81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Выполнение любого действия начинается с </a:t>
            </a:r>
            <a:r>
              <a:rPr lang="ru-RU" sz="36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выделения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35748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-207010" y="0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079" y="576503"/>
            <a:ext cx="8403361" cy="2195090"/>
          </a:xfrm>
        </p:spPr>
        <p:txBody>
          <a:bodyPr>
            <a:normAutofit fontScale="90000"/>
          </a:bodyPr>
          <a:lstStyle/>
          <a:p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Способы выполнения 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действий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81" y="3616556"/>
            <a:ext cx="13750976" cy="11561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Способы выполнения действий с объектами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9" y="5003324"/>
            <a:ext cx="11203703" cy="49428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536" y="6703578"/>
            <a:ext cx="4761600" cy="863919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3690" y="8361733"/>
            <a:ext cx="3108567" cy="145834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7" name="Стрелка вправо 16"/>
          <p:cNvSpPr/>
          <p:nvPr/>
        </p:nvSpPr>
        <p:spPr>
          <a:xfrm>
            <a:off x="6897599" y="7286285"/>
            <a:ext cx="1997252" cy="28121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234521" y="8566751"/>
            <a:ext cx="2312272" cy="31182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4599835" y="5675501"/>
            <a:ext cx="1983845" cy="674451"/>
          </a:xfrm>
          <a:prstGeom prst="bentUp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946697" y="8354424"/>
            <a:ext cx="4070137" cy="73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47663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Контекстное меню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106173" y="7070223"/>
            <a:ext cx="4691054" cy="7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47663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Панель инструментов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83356" y="5894759"/>
            <a:ext cx="3716479" cy="714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Основное меню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78156" y="679175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5865" y="2454859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0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766" y="453772"/>
            <a:ext cx="5986714" cy="2195090"/>
          </a:xfrm>
        </p:spPr>
        <p:txBody>
          <a:bodyPr>
            <a:normAutofit fontScale="90000"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Действия с объектами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259840" y="3502747"/>
            <a:ext cx="13439547" cy="19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Перед выполнением действия следует</a:t>
            </a:r>
          </a:p>
          <a:p>
            <a:pPr marL="1785938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выделить объект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634" y="4569259"/>
            <a:ext cx="3212155" cy="1075699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59840" y="5855948"/>
            <a:ext cx="8526802" cy="171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Набор доступных действий зависит от </a:t>
            </a:r>
            <a:r>
              <a:rPr lang="ru-RU" sz="4000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выделенного объекта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Молния 20"/>
          <p:cNvSpPr/>
          <p:nvPr/>
        </p:nvSpPr>
        <p:spPr>
          <a:xfrm>
            <a:off x="7532915" y="4963886"/>
            <a:ext cx="2264228" cy="47897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51" y="7774793"/>
            <a:ext cx="2810785" cy="1055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862" y="8504677"/>
            <a:ext cx="4568121" cy="1072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509" y="8504677"/>
            <a:ext cx="2996295" cy="1492363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0777286" y="7774793"/>
            <a:ext cx="2713518" cy="423863"/>
          </a:xfrm>
          <a:prstGeom prst="wedgeRoundRectCallout">
            <a:avLst>
              <a:gd name="adj1" fmla="val -774"/>
              <a:gd name="adj2" fmla="val 13432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Команды недоступны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374572" y="7404170"/>
            <a:ext cx="967658" cy="7944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09221" y="7404170"/>
            <a:ext cx="1287004" cy="16366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586789" y="783033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41508" y="2558717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Добавление  объекта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761" y="3725237"/>
            <a:ext cx="13980159" cy="12966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dirty="0" smtClean="0"/>
              <a:t>Для добавления учебного коллектива следует выделить этап обучения и выбрать команду Добавить основного или контекстного меню</a:t>
            </a:r>
            <a:endParaRPr lang="ru-RU" sz="32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498080" y="5372872"/>
            <a:ext cx="7355840" cy="702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dirty="0" smtClean="0"/>
              <a:t>Далее открывается список выбора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2" y="5149958"/>
            <a:ext cx="5386784" cy="1738522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6949440" y="5608320"/>
            <a:ext cx="548640" cy="2844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37886" y="7123928"/>
            <a:ext cx="12053785" cy="1919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u="sng" dirty="0" smtClean="0"/>
              <a:t>Класс экстернат </a:t>
            </a:r>
            <a:r>
              <a:rPr lang="ru-RU" sz="3200" dirty="0" smtClean="0"/>
              <a:t>– это учебный коллектив с особыми свойствами, в этот класс зачисляются </a:t>
            </a:r>
            <a:r>
              <a:rPr lang="ru-RU" sz="3200" dirty="0" smtClean="0"/>
              <a:t>учащиеся, которые проходят обучение вне ОООД в форме семейного образования или самообразования. </a:t>
            </a:r>
            <a:endParaRPr lang="ru-RU" sz="32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37886" y="9043282"/>
            <a:ext cx="10424160" cy="846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Эти </a:t>
            </a:r>
            <a:r>
              <a:rPr lang="ru-RU" sz="3200" b="1" dirty="0" smtClean="0">
                <a:solidFill>
                  <a:srgbClr val="C00000"/>
                </a:solidFill>
              </a:rPr>
              <a:t>ученики не учитываются в отчетах о контингенте!!!</a:t>
            </a:r>
            <a:endParaRPr lang="ru-RU" sz="3200" b="1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7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597188"/>
            <a:chOff x="0" y="787599"/>
            <a:chExt cx="15792450" cy="35971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494460" y="1266611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49179" y="3042295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14" y="479012"/>
            <a:ext cx="76158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Свойства объекта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761" y="3725237"/>
            <a:ext cx="13980159" cy="12966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200" dirty="0"/>
              <a:t>При выделении любого объекта в дереве, справа открывается карточка этого объекта, которая содержит набор полей </a:t>
            </a:r>
            <a:r>
              <a:rPr lang="ru-RU" sz="3200" dirty="0" smtClean="0"/>
              <a:t>(свойств) </a:t>
            </a:r>
            <a:r>
              <a:rPr lang="ru-RU" sz="3200" dirty="0"/>
              <a:t>выделенного объекта. </a:t>
            </a:r>
            <a:endParaRPr lang="ru-RU" sz="32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835831" y="5842857"/>
            <a:ext cx="7355840" cy="129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dirty="0"/>
              <a:t>При большом количестве полей карточка может содержать несколько страниц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65" y="5513055"/>
            <a:ext cx="5942315" cy="3059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5" y="7601384"/>
            <a:ext cx="6957695" cy="15174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835830" y="7457440"/>
            <a:ext cx="2039689" cy="5055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67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2639</TotalTime>
  <Words>459</Words>
  <Application>Microsoft Office PowerPoint</Application>
  <PresentationFormat>Произвольный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Poiret One</vt:lpstr>
      <vt:lpstr>Segoe UI Semilight</vt:lpstr>
      <vt:lpstr>Wingdings</vt:lpstr>
      <vt:lpstr>Тема Office</vt:lpstr>
      <vt:lpstr>Презентация PowerPoint</vt:lpstr>
      <vt:lpstr>ИС Параграф  Структура окна</vt:lpstr>
      <vt:lpstr>ИС Параграф Приложения</vt:lpstr>
      <vt:lpstr>Образовательная структура ОООД</vt:lpstr>
      <vt:lpstr>Навигация по дереву объектов</vt:lpstr>
      <vt:lpstr>Способы выполнения действий</vt:lpstr>
      <vt:lpstr> Действия с объектами</vt:lpstr>
      <vt:lpstr>Добавление  объекта</vt:lpstr>
      <vt:lpstr>Свойства объекта</vt:lpstr>
      <vt:lpstr>Свойства объекта</vt:lpstr>
      <vt:lpstr>Свойства объекта</vt:lpstr>
      <vt:lpstr>Свойства объекта</vt:lpstr>
      <vt:lpstr>ИС Параграф экспорт данных</vt:lpstr>
      <vt:lpstr>ИС Параграф списки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217</cp:revision>
  <dcterms:created xsi:type="dcterms:W3CDTF">2020-04-13T07:39:30Z</dcterms:created>
  <dcterms:modified xsi:type="dcterms:W3CDTF">2020-05-16T15:15:16Z</dcterms:modified>
</cp:coreProperties>
</file>