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1"/>
  </p:sldMasterIdLst>
  <p:sldIdLst>
    <p:sldId id="263" r:id="rId2"/>
    <p:sldId id="256" r:id="rId3"/>
    <p:sldId id="266" r:id="rId4"/>
    <p:sldId id="267" r:id="rId5"/>
    <p:sldId id="268" r:id="rId6"/>
    <p:sldId id="257" r:id="rId7"/>
    <p:sldId id="269" r:id="rId8"/>
    <p:sldId id="270" r:id="rId9"/>
  </p:sldIdLst>
  <p:sldSz cx="12192000" cy="6858000"/>
  <p:notesSz cx="6858000" cy="9144000"/>
  <p:embeddedFontLst>
    <p:embeddedFont>
      <p:font typeface="Lato Black" panose="020B0604020202020204" charset="0"/>
      <p:bold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 Light" panose="020B0604020202020204" charset="0"/>
      <p:regular r:id="rId16"/>
      <p: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35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2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7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615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98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7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12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3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1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5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3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7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52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0324" y="2277628"/>
            <a:ext cx="9896515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О планах работы </a:t>
            </a:r>
            <a:br>
              <a:rPr lang="ru-RU" sz="4000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ru-RU" sz="4000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с подсистемой «Параграф» </a:t>
            </a:r>
            <a:br>
              <a:rPr lang="ru-RU" sz="4000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ru-RU" sz="4000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на конец </a:t>
            </a:r>
            <a:r>
              <a:rPr lang="ru-RU" sz="4000" spc="200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2022/2023 </a:t>
            </a:r>
            <a:r>
              <a:rPr lang="ru-RU" sz="4000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учебного года</a:t>
            </a:r>
            <a:endParaRPr lang="en-US" sz="4000" spc="200" dirty="0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Freeform 131"/>
          <p:cNvSpPr>
            <a:spLocks noEditPoints="1"/>
          </p:cNvSpPr>
          <p:nvPr/>
        </p:nvSpPr>
        <p:spPr bwMode="auto">
          <a:xfrm>
            <a:off x="5839785" y="943446"/>
            <a:ext cx="537594" cy="744790"/>
          </a:xfrm>
          <a:custGeom>
            <a:avLst/>
            <a:gdLst>
              <a:gd name="T0" fmla="*/ 78 w 160"/>
              <a:gd name="T1" fmla="*/ 0 h 224"/>
              <a:gd name="T2" fmla="*/ 4 w 160"/>
              <a:gd name="T3" fmla="*/ 56 h 224"/>
              <a:gd name="T4" fmla="*/ 0 w 160"/>
              <a:gd name="T5" fmla="*/ 79 h 224"/>
              <a:gd name="T6" fmla="*/ 27 w 160"/>
              <a:gd name="T7" fmla="*/ 134 h 224"/>
              <a:gd name="T8" fmla="*/ 30 w 160"/>
              <a:gd name="T9" fmla="*/ 137 h 224"/>
              <a:gd name="T10" fmla="*/ 48 w 160"/>
              <a:gd name="T11" fmla="*/ 166 h 224"/>
              <a:gd name="T12" fmla="*/ 48 w 160"/>
              <a:gd name="T13" fmla="*/ 212 h 224"/>
              <a:gd name="T14" fmla="*/ 60 w 160"/>
              <a:gd name="T15" fmla="*/ 224 h 224"/>
              <a:gd name="T16" fmla="*/ 98 w 160"/>
              <a:gd name="T17" fmla="*/ 224 h 224"/>
              <a:gd name="T18" fmla="*/ 108 w 160"/>
              <a:gd name="T19" fmla="*/ 212 h 224"/>
              <a:gd name="T20" fmla="*/ 108 w 160"/>
              <a:gd name="T21" fmla="*/ 168 h 224"/>
              <a:gd name="T22" fmla="*/ 126 w 160"/>
              <a:gd name="T23" fmla="*/ 141 h 224"/>
              <a:gd name="T24" fmla="*/ 143 w 160"/>
              <a:gd name="T25" fmla="*/ 125 h 224"/>
              <a:gd name="T26" fmla="*/ 156 w 160"/>
              <a:gd name="T27" fmla="*/ 101 h 224"/>
              <a:gd name="T28" fmla="*/ 160 w 160"/>
              <a:gd name="T29" fmla="*/ 77 h 224"/>
              <a:gd name="T30" fmla="*/ 78 w 160"/>
              <a:gd name="T31" fmla="*/ 0 h 224"/>
              <a:gd name="T32" fmla="*/ 100 w 160"/>
              <a:gd name="T33" fmla="*/ 212 h 224"/>
              <a:gd name="T34" fmla="*/ 98 w 160"/>
              <a:gd name="T35" fmla="*/ 216 h 224"/>
              <a:gd name="T36" fmla="*/ 60 w 160"/>
              <a:gd name="T37" fmla="*/ 216 h 224"/>
              <a:gd name="T38" fmla="*/ 56 w 160"/>
              <a:gd name="T39" fmla="*/ 212 h 224"/>
              <a:gd name="T40" fmla="*/ 56 w 160"/>
              <a:gd name="T41" fmla="*/ 208 h 224"/>
              <a:gd name="T42" fmla="*/ 100 w 160"/>
              <a:gd name="T43" fmla="*/ 208 h 224"/>
              <a:gd name="T44" fmla="*/ 100 w 160"/>
              <a:gd name="T45" fmla="*/ 200 h 224"/>
              <a:gd name="T46" fmla="*/ 56 w 160"/>
              <a:gd name="T47" fmla="*/ 200 h 224"/>
              <a:gd name="T48" fmla="*/ 56 w 160"/>
              <a:gd name="T49" fmla="*/ 192 h 224"/>
              <a:gd name="T50" fmla="*/ 100 w 160"/>
              <a:gd name="T51" fmla="*/ 192 h 224"/>
              <a:gd name="T52" fmla="*/ 100 w 160"/>
              <a:gd name="T53" fmla="*/ 212 h 224"/>
              <a:gd name="T54" fmla="*/ 148 w 160"/>
              <a:gd name="T55" fmla="*/ 99 h 224"/>
              <a:gd name="T56" fmla="*/ 136 w 160"/>
              <a:gd name="T57" fmla="*/ 120 h 224"/>
              <a:gd name="T58" fmla="*/ 121 w 160"/>
              <a:gd name="T59" fmla="*/ 134 h 224"/>
              <a:gd name="T60" fmla="*/ 120 w 160"/>
              <a:gd name="T61" fmla="*/ 134 h 224"/>
              <a:gd name="T62" fmla="*/ 100 w 160"/>
              <a:gd name="T63" fmla="*/ 167 h 224"/>
              <a:gd name="T64" fmla="*/ 100 w 160"/>
              <a:gd name="T65" fmla="*/ 184 h 224"/>
              <a:gd name="T66" fmla="*/ 56 w 160"/>
              <a:gd name="T67" fmla="*/ 184 h 224"/>
              <a:gd name="T68" fmla="*/ 56 w 160"/>
              <a:gd name="T69" fmla="*/ 166 h 224"/>
              <a:gd name="T70" fmla="*/ 56 w 160"/>
              <a:gd name="T71" fmla="*/ 165 h 224"/>
              <a:gd name="T72" fmla="*/ 35 w 160"/>
              <a:gd name="T73" fmla="*/ 131 h 224"/>
              <a:gd name="T74" fmla="*/ 32 w 160"/>
              <a:gd name="T75" fmla="*/ 128 h 224"/>
              <a:gd name="T76" fmla="*/ 8 w 160"/>
              <a:gd name="T77" fmla="*/ 79 h 224"/>
              <a:gd name="T78" fmla="*/ 11 w 160"/>
              <a:gd name="T79" fmla="*/ 58 h 224"/>
              <a:gd name="T80" fmla="*/ 78 w 160"/>
              <a:gd name="T81" fmla="*/ 8 h 224"/>
              <a:gd name="T82" fmla="*/ 152 w 160"/>
              <a:gd name="T83" fmla="*/ 77 h 224"/>
              <a:gd name="T84" fmla="*/ 148 w 160"/>
              <a:gd name="T85" fmla="*/ 99 h 224"/>
              <a:gd name="T86" fmla="*/ 80 w 160"/>
              <a:gd name="T87" fmla="*/ 75 h 224"/>
              <a:gd name="T88" fmla="*/ 60 w 160"/>
              <a:gd name="T89" fmla="*/ 95 h 224"/>
              <a:gd name="T90" fmla="*/ 76 w 160"/>
              <a:gd name="T91" fmla="*/ 115 h 224"/>
              <a:gd name="T92" fmla="*/ 76 w 160"/>
              <a:gd name="T93" fmla="*/ 160 h 224"/>
              <a:gd name="T94" fmla="*/ 84 w 160"/>
              <a:gd name="T95" fmla="*/ 160 h 224"/>
              <a:gd name="T96" fmla="*/ 84 w 160"/>
              <a:gd name="T97" fmla="*/ 115 h 224"/>
              <a:gd name="T98" fmla="*/ 101 w 160"/>
              <a:gd name="T99" fmla="*/ 95 h 224"/>
              <a:gd name="T100" fmla="*/ 80 w 160"/>
              <a:gd name="T101" fmla="*/ 75 h 224"/>
              <a:gd name="T102" fmla="*/ 84 w 160"/>
              <a:gd name="T103" fmla="*/ 108 h 224"/>
              <a:gd name="T104" fmla="*/ 84 w 160"/>
              <a:gd name="T105" fmla="*/ 96 h 224"/>
              <a:gd name="T106" fmla="*/ 76 w 160"/>
              <a:gd name="T107" fmla="*/ 96 h 224"/>
              <a:gd name="T108" fmla="*/ 76 w 160"/>
              <a:gd name="T109" fmla="*/ 108 h 224"/>
              <a:gd name="T110" fmla="*/ 67 w 160"/>
              <a:gd name="T111" fmla="*/ 95 h 224"/>
              <a:gd name="T112" fmla="*/ 80 w 160"/>
              <a:gd name="T113" fmla="*/ 82 h 224"/>
              <a:gd name="T114" fmla="*/ 93 w 160"/>
              <a:gd name="T115" fmla="*/ 95 h 224"/>
              <a:gd name="T116" fmla="*/ 84 w 160"/>
              <a:gd name="T117" fmla="*/ 108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0" h="224">
                <a:moveTo>
                  <a:pt x="78" y="0"/>
                </a:moveTo>
                <a:cubicBezTo>
                  <a:pt x="44" y="0"/>
                  <a:pt x="13" y="23"/>
                  <a:pt x="4" y="56"/>
                </a:cubicBezTo>
                <a:cubicBezTo>
                  <a:pt x="1" y="63"/>
                  <a:pt x="0" y="70"/>
                  <a:pt x="0" y="79"/>
                </a:cubicBezTo>
                <a:cubicBezTo>
                  <a:pt x="0" y="112"/>
                  <a:pt x="15" y="124"/>
                  <a:pt x="27" y="134"/>
                </a:cubicBezTo>
                <a:cubicBezTo>
                  <a:pt x="28" y="135"/>
                  <a:pt x="29" y="136"/>
                  <a:pt x="30" y="137"/>
                </a:cubicBezTo>
                <a:cubicBezTo>
                  <a:pt x="39" y="145"/>
                  <a:pt x="45" y="152"/>
                  <a:pt x="48" y="166"/>
                </a:cubicBezTo>
                <a:cubicBezTo>
                  <a:pt x="48" y="212"/>
                  <a:pt x="48" y="212"/>
                  <a:pt x="48" y="212"/>
                </a:cubicBezTo>
                <a:cubicBezTo>
                  <a:pt x="48" y="219"/>
                  <a:pt x="53" y="224"/>
                  <a:pt x="60" y="224"/>
                </a:cubicBezTo>
                <a:cubicBezTo>
                  <a:pt x="98" y="224"/>
                  <a:pt x="98" y="224"/>
                  <a:pt x="98" y="224"/>
                </a:cubicBezTo>
                <a:cubicBezTo>
                  <a:pt x="104" y="224"/>
                  <a:pt x="108" y="219"/>
                  <a:pt x="108" y="212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12" y="155"/>
                  <a:pt x="119" y="147"/>
                  <a:pt x="126" y="141"/>
                </a:cubicBezTo>
                <a:cubicBezTo>
                  <a:pt x="132" y="136"/>
                  <a:pt x="138" y="131"/>
                  <a:pt x="143" y="125"/>
                </a:cubicBezTo>
                <a:cubicBezTo>
                  <a:pt x="149" y="118"/>
                  <a:pt x="153" y="110"/>
                  <a:pt x="156" y="101"/>
                </a:cubicBezTo>
                <a:cubicBezTo>
                  <a:pt x="159" y="93"/>
                  <a:pt x="160" y="85"/>
                  <a:pt x="160" y="77"/>
                </a:cubicBezTo>
                <a:cubicBezTo>
                  <a:pt x="160" y="35"/>
                  <a:pt x="123" y="0"/>
                  <a:pt x="78" y="0"/>
                </a:cubicBezTo>
                <a:close/>
                <a:moveTo>
                  <a:pt x="100" y="212"/>
                </a:moveTo>
                <a:cubicBezTo>
                  <a:pt x="100" y="216"/>
                  <a:pt x="98" y="216"/>
                  <a:pt x="98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57" y="216"/>
                  <a:pt x="56" y="214"/>
                  <a:pt x="56" y="212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100" y="192"/>
                  <a:pt x="100" y="192"/>
                  <a:pt x="100" y="192"/>
                </a:cubicBezTo>
                <a:lnTo>
                  <a:pt x="100" y="212"/>
                </a:lnTo>
                <a:close/>
                <a:moveTo>
                  <a:pt x="148" y="99"/>
                </a:moveTo>
                <a:cubicBezTo>
                  <a:pt x="146" y="107"/>
                  <a:pt x="142" y="114"/>
                  <a:pt x="136" y="120"/>
                </a:cubicBezTo>
                <a:cubicBezTo>
                  <a:pt x="132" y="126"/>
                  <a:pt x="127" y="130"/>
                  <a:pt x="121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12" y="142"/>
                  <a:pt x="105" y="151"/>
                  <a:pt x="100" y="167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3" y="148"/>
                  <a:pt x="45" y="139"/>
                  <a:pt x="35" y="131"/>
                </a:cubicBezTo>
                <a:cubicBezTo>
                  <a:pt x="34" y="130"/>
                  <a:pt x="33" y="129"/>
                  <a:pt x="32" y="128"/>
                </a:cubicBezTo>
                <a:cubicBezTo>
                  <a:pt x="21" y="119"/>
                  <a:pt x="8" y="108"/>
                  <a:pt x="8" y="79"/>
                </a:cubicBezTo>
                <a:cubicBezTo>
                  <a:pt x="8" y="71"/>
                  <a:pt x="9" y="64"/>
                  <a:pt x="11" y="58"/>
                </a:cubicBezTo>
                <a:cubicBezTo>
                  <a:pt x="20" y="28"/>
                  <a:pt x="47" y="8"/>
                  <a:pt x="78" y="8"/>
                </a:cubicBezTo>
                <a:cubicBezTo>
                  <a:pt x="117" y="8"/>
                  <a:pt x="152" y="40"/>
                  <a:pt x="152" y="77"/>
                </a:cubicBezTo>
                <a:cubicBezTo>
                  <a:pt x="152" y="84"/>
                  <a:pt x="151" y="91"/>
                  <a:pt x="148" y="99"/>
                </a:cubicBezTo>
                <a:close/>
                <a:moveTo>
                  <a:pt x="80" y="75"/>
                </a:moveTo>
                <a:cubicBezTo>
                  <a:pt x="69" y="75"/>
                  <a:pt x="60" y="84"/>
                  <a:pt x="60" y="95"/>
                </a:cubicBezTo>
                <a:cubicBezTo>
                  <a:pt x="60" y="105"/>
                  <a:pt x="67" y="113"/>
                  <a:pt x="76" y="115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94" y="113"/>
                  <a:pt x="101" y="105"/>
                  <a:pt x="101" y="95"/>
                </a:cubicBezTo>
                <a:cubicBezTo>
                  <a:pt x="101" y="84"/>
                  <a:pt x="92" y="75"/>
                  <a:pt x="80" y="75"/>
                </a:cubicBezTo>
                <a:close/>
                <a:moveTo>
                  <a:pt x="84" y="108"/>
                </a:moveTo>
                <a:cubicBezTo>
                  <a:pt x="84" y="96"/>
                  <a:pt x="84" y="96"/>
                  <a:pt x="84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1" y="106"/>
                  <a:pt x="67" y="101"/>
                  <a:pt x="67" y="95"/>
                </a:cubicBezTo>
                <a:cubicBezTo>
                  <a:pt x="67" y="88"/>
                  <a:pt x="73" y="82"/>
                  <a:pt x="80" y="82"/>
                </a:cubicBezTo>
                <a:cubicBezTo>
                  <a:pt x="87" y="82"/>
                  <a:pt x="93" y="88"/>
                  <a:pt x="93" y="95"/>
                </a:cubicBezTo>
                <a:cubicBezTo>
                  <a:pt x="93" y="101"/>
                  <a:pt x="89" y="106"/>
                  <a:pt x="84" y="10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804" y="176022"/>
            <a:ext cx="1019175" cy="1257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1582" y="4758557"/>
            <a:ext cx="7831898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spc="200" dirty="0" err="1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Шарова</a:t>
            </a:r>
            <a:r>
              <a:rPr lang="ru-RU" sz="2800" b="1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 Нина Николаевна, </a:t>
            </a:r>
            <a:r>
              <a:rPr lang="ru-RU" sz="2800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/>
            </a:r>
            <a:br>
              <a:rPr lang="ru-RU" sz="2800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</a:b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начальник отдела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ИСиР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/>
            </a:r>
            <a:b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</a:b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ГБУ ДПО «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СПбЦОКОиИТ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»</a:t>
            </a:r>
            <a:endParaRPr lang="en-US" sz="2000" dirty="0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  <a:ea typeface="Lato Light" panose="020B0604020202020204" charset="0"/>
              <a:cs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/>
          <p:nvPr/>
        </p:nvGrpSpPr>
        <p:grpSpPr>
          <a:xfrm>
            <a:off x="4606691" y="4386166"/>
            <a:ext cx="6494123" cy="1006429"/>
            <a:chOff x="3139014" y="1725129"/>
            <a:chExt cx="6233261" cy="1006429"/>
          </a:xfrm>
        </p:grpSpPr>
        <p:grpSp>
          <p:nvGrpSpPr>
            <p:cNvPr id="53" name="Group 30"/>
            <p:cNvGrpSpPr/>
            <p:nvPr/>
          </p:nvGrpSpPr>
          <p:grpSpPr>
            <a:xfrm flipH="1">
              <a:off x="3139014" y="2036731"/>
              <a:ext cx="1841154" cy="377986"/>
              <a:chOff x="2057727" y="1482587"/>
              <a:chExt cx="1531733" cy="314462"/>
            </a:xfrm>
          </p:grpSpPr>
          <p:sp>
            <p:nvSpPr>
              <p:cNvPr id="55" name="Rectangle: Top Corners Rounded 32"/>
              <p:cNvSpPr/>
              <p:nvPr/>
            </p:nvSpPr>
            <p:spPr>
              <a:xfrm rot="16200000" flipH="1">
                <a:off x="2666363" y="873951"/>
                <a:ext cx="314462" cy="1531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56" name="Oval 33"/>
              <p:cNvSpPr/>
              <p:nvPr/>
            </p:nvSpPr>
            <p:spPr>
              <a:xfrm flipH="1">
                <a:off x="2123797" y="1545243"/>
                <a:ext cx="189150" cy="18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flipH="1">
              <a:off x="5011237" y="1725129"/>
              <a:ext cx="4361038" cy="100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Середина </a:t>
              </a: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и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юня – формирование региональной базы данных на конец учебного года</a:t>
              </a:r>
              <a:endParaRPr lang="en-US" spc="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Group 4"/>
          <p:cNvGrpSpPr/>
          <p:nvPr/>
        </p:nvGrpSpPr>
        <p:grpSpPr>
          <a:xfrm>
            <a:off x="4606691" y="2439106"/>
            <a:ext cx="6494123" cy="1006429"/>
            <a:chOff x="3139014" y="1725129"/>
            <a:chExt cx="6233261" cy="1006429"/>
          </a:xfrm>
        </p:grpSpPr>
        <p:grpSp>
          <p:nvGrpSpPr>
            <p:cNvPr id="48" name="Group 30"/>
            <p:cNvGrpSpPr/>
            <p:nvPr/>
          </p:nvGrpSpPr>
          <p:grpSpPr>
            <a:xfrm flipH="1">
              <a:off x="3139014" y="2036731"/>
              <a:ext cx="1841154" cy="377986"/>
              <a:chOff x="2057727" y="1482587"/>
              <a:chExt cx="1531733" cy="314462"/>
            </a:xfrm>
          </p:grpSpPr>
          <p:sp>
            <p:nvSpPr>
              <p:cNvPr id="50" name="Rectangle: Top Corners Rounded 32"/>
              <p:cNvSpPr/>
              <p:nvPr/>
            </p:nvSpPr>
            <p:spPr>
              <a:xfrm rot="16200000" flipH="1">
                <a:off x="2666363" y="873951"/>
                <a:ext cx="314462" cy="1531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51" name="Oval 33"/>
              <p:cNvSpPr/>
              <p:nvPr/>
            </p:nvSpPr>
            <p:spPr>
              <a:xfrm flipH="1">
                <a:off x="2123797" y="1545243"/>
                <a:ext cx="189150" cy="18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flipH="1">
              <a:off x="5011237" y="1725129"/>
              <a:ext cx="4361038" cy="100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Конец мая – начало июня – верификация данных, используемых для федеральных и региональных мониторингов </a:t>
              </a:r>
              <a:endParaRPr lang="en-US" spc="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1" name="Group 4"/>
          <p:cNvGrpSpPr/>
          <p:nvPr/>
        </p:nvGrpSpPr>
        <p:grpSpPr>
          <a:xfrm>
            <a:off x="4606691" y="3448967"/>
            <a:ext cx="6494123" cy="1006429"/>
            <a:chOff x="3139014" y="1725128"/>
            <a:chExt cx="6233261" cy="1006429"/>
          </a:xfrm>
        </p:grpSpPr>
        <p:grpSp>
          <p:nvGrpSpPr>
            <p:cNvPr id="43" name="Group 30"/>
            <p:cNvGrpSpPr/>
            <p:nvPr/>
          </p:nvGrpSpPr>
          <p:grpSpPr>
            <a:xfrm flipH="1">
              <a:off x="3139014" y="2036731"/>
              <a:ext cx="1841154" cy="377986"/>
              <a:chOff x="2057727" y="1482587"/>
              <a:chExt cx="1531733" cy="314462"/>
            </a:xfrm>
          </p:grpSpPr>
          <p:sp>
            <p:nvSpPr>
              <p:cNvPr id="45" name="Rectangle: Top Corners Rounded 32"/>
              <p:cNvSpPr/>
              <p:nvPr/>
            </p:nvSpPr>
            <p:spPr>
              <a:xfrm rot="16200000" flipH="1">
                <a:off x="2666363" y="873951"/>
                <a:ext cx="314462" cy="1531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46" name="Oval 33"/>
              <p:cNvSpPr/>
              <p:nvPr/>
            </p:nvSpPr>
            <p:spPr>
              <a:xfrm flipH="1">
                <a:off x="2123797" y="1545243"/>
                <a:ext cx="189150" cy="18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 flipH="1">
              <a:off x="5011237" y="1725128"/>
              <a:ext cx="4361038" cy="100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Июнь – внесение изменений в ОП и УП </a:t>
              </a:r>
              <a:b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</a:b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с учетом требований ФОП на 2023/2024 учебный год</a:t>
              </a:r>
              <a:endParaRPr lang="en-US" spc="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06691" y="1806233"/>
            <a:ext cx="6494123" cy="701731"/>
            <a:chOff x="3139014" y="1877476"/>
            <a:chExt cx="6233261" cy="701731"/>
          </a:xfrm>
        </p:grpSpPr>
        <p:grpSp>
          <p:nvGrpSpPr>
            <p:cNvPr id="31" name="Group 30"/>
            <p:cNvGrpSpPr/>
            <p:nvPr/>
          </p:nvGrpSpPr>
          <p:grpSpPr>
            <a:xfrm flipH="1">
              <a:off x="3139014" y="2036731"/>
              <a:ext cx="1841154" cy="377986"/>
              <a:chOff x="2057727" y="1482587"/>
              <a:chExt cx="1531733" cy="314462"/>
            </a:xfrm>
          </p:grpSpPr>
          <p:sp>
            <p:nvSpPr>
              <p:cNvPr id="33" name="Rectangle: Top Corners Rounded 32"/>
              <p:cNvSpPr/>
              <p:nvPr/>
            </p:nvSpPr>
            <p:spPr>
              <a:xfrm rot="16200000" flipH="1">
                <a:off x="2666363" y="873951"/>
                <a:ext cx="314462" cy="1531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 flipH="1">
                <a:off x="2123797" y="1545243"/>
                <a:ext cx="189150" cy="18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 flipH="1">
              <a:off x="5011237" y="1877476"/>
              <a:ext cx="4361038" cy="701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Начало мая - формирование региональной базы данных на 01.05.2023 </a:t>
              </a:r>
              <a:endParaRPr lang="en-US" spc="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24712" y="130627"/>
            <a:ext cx="5439277" cy="6123869"/>
            <a:chOff x="3174" y="0"/>
            <a:chExt cx="4860247" cy="6858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alphaModFix am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7994" flipH="1">
              <a:off x="3757936" y="1154606"/>
              <a:ext cx="794983" cy="5248382"/>
            </a:xfrm>
            <a:prstGeom prst="rect">
              <a:avLst/>
            </a:prstGeom>
          </p:spPr>
        </p:pic>
        <p:sp>
          <p:nvSpPr>
            <p:cNvPr id="37" name="Freeform: Shape 36"/>
            <p:cNvSpPr/>
            <p:nvPr/>
          </p:nvSpPr>
          <p:spPr>
            <a:xfrm>
              <a:off x="3174" y="0"/>
              <a:ext cx="4860247" cy="6858000"/>
            </a:xfrm>
            <a:custGeom>
              <a:avLst/>
              <a:gdLst>
                <a:gd name="connsiteX0" fmla="*/ 0 w 4860247"/>
                <a:gd name="connsiteY0" fmla="*/ 0 h 6858000"/>
                <a:gd name="connsiteX1" fmla="*/ 4860247 w 4860247"/>
                <a:gd name="connsiteY1" fmla="*/ 0 h 6858000"/>
                <a:gd name="connsiteX2" fmla="*/ 2974024 w 4860247"/>
                <a:gd name="connsiteY2" fmla="*/ 6858000 h 6858000"/>
                <a:gd name="connsiteX3" fmla="*/ 0 w 486024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247" h="6858000">
                  <a:moveTo>
                    <a:pt x="0" y="0"/>
                  </a:moveTo>
                  <a:lnTo>
                    <a:pt x="4860247" y="0"/>
                  </a:lnTo>
                  <a:lnTo>
                    <a:pt x="29740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69430" y="2341360"/>
            <a:ext cx="3887104" cy="1475404"/>
            <a:chOff x="436396" y="2199191"/>
            <a:chExt cx="3887104" cy="1475404"/>
          </a:xfrm>
        </p:grpSpPr>
        <p:sp>
          <p:nvSpPr>
            <p:cNvPr id="39" name="TextBox 38"/>
            <p:cNvSpPr txBox="1"/>
            <p:nvPr/>
          </p:nvSpPr>
          <p:spPr>
            <a:xfrm>
              <a:off x="436396" y="2199191"/>
              <a:ext cx="3887104" cy="144655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ru-RU" sz="4400" b="1" spc="200" dirty="0" smtClean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ea typeface="Lato Black" panose="020F0502020204030203" pitchFamily="34" charset="0"/>
                  <a:cs typeface="Lato Black" panose="020F0502020204030203" pitchFamily="34" charset="0"/>
                </a:rPr>
                <a:t>Май-июнь</a:t>
              </a:r>
              <a:br>
                <a:rPr lang="ru-RU" sz="4400" b="1" spc="200" dirty="0" smtClean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ea typeface="Lato Black" panose="020F0502020204030203" pitchFamily="34" charset="0"/>
                  <a:cs typeface="Lato Black" panose="020F0502020204030203" pitchFamily="34" charset="0"/>
                </a:rPr>
              </a:br>
              <a:r>
                <a:rPr lang="ru-RU" sz="4400" b="1" spc="200" dirty="0" smtClean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ea typeface="Lato Black" panose="020F0502020204030203" pitchFamily="34" charset="0"/>
                  <a:cs typeface="Lato Black" panose="020F0502020204030203" pitchFamily="34" charset="0"/>
                </a:rPr>
                <a:t>2023 г.</a:t>
              </a:r>
              <a:endParaRPr lang="en-US" sz="4400" b="1" spc="200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40" name="Straight Connector 39"/>
            <p:cNvCxnSpPr>
              <a:cxnSpLocks/>
            </p:cNvCxnSpPr>
            <p:nvPr/>
          </p:nvCxnSpPr>
          <p:spPr>
            <a:xfrm>
              <a:off x="556316" y="3674595"/>
              <a:ext cx="590164" cy="0"/>
            </a:xfrm>
            <a:prstGeom prst="line">
              <a:avLst/>
            </a:prstGeom>
            <a:ln w="381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269429" y="3981286"/>
            <a:ext cx="305820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80000"/>
            </a:pPr>
            <a:r>
              <a:rPr lang="ru-RU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Сбор данных</a:t>
            </a:r>
            <a:r>
              <a:rPr lang="ru-RU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, верификация данных </a:t>
            </a:r>
            <a:r>
              <a:rPr lang="ru-RU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подготовка УП</a:t>
            </a:r>
            <a:endParaRPr lang="en-US" sz="2000" spc="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71648" y="5720681"/>
            <a:ext cx="6291395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80000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* Письмо Комитета по образованию № 03-17-47/23-0-0 от 20.04.2023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   «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О работе с подсистемой «Параграф» ГИС КАИС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КРО»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6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/>
          <p:nvPr/>
        </p:nvGrpSpPr>
        <p:grpSpPr>
          <a:xfrm>
            <a:off x="4606691" y="4393797"/>
            <a:ext cx="6494123" cy="991169"/>
            <a:chOff x="3139014" y="1732760"/>
            <a:chExt cx="6233261" cy="991169"/>
          </a:xfrm>
        </p:grpSpPr>
        <p:grpSp>
          <p:nvGrpSpPr>
            <p:cNvPr id="53" name="Group 30"/>
            <p:cNvGrpSpPr/>
            <p:nvPr/>
          </p:nvGrpSpPr>
          <p:grpSpPr>
            <a:xfrm flipH="1">
              <a:off x="3139014" y="2036731"/>
              <a:ext cx="1841154" cy="377986"/>
              <a:chOff x="2057727" y="1482587"/>
              <a:chExt cx="1531733" cy="314462"/>
            </a:xfrm>
          </p:grpSpPr>
          <p:sp>
            <p:nvSpPr>
              <p:cNvPr id="55" name="Rectangle: Top Corners Rounded 32"/>
              <p:cNvSpPr/>
              <p:nvPr/>
            </p:nvSpPr>
            <p:spPr>
              <a:xfrm rot="16200000" flipH="1">
                <a:off x="2666363" y="873951"/>
                <a:ext cx="314462" cy="1531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56" name="Oval 33"/>
              <p:cNvSpPr/>
              <p:nvPr/>
            </p:nvSpPr>
            <p:spPr>
              <a:xfrm flipH="1">
                <a:off x="2123797" y="1545243"/>
                <a:ext cx="189150" cy="18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flipH="1">
              <a:off x="5011237" y="1732760"/>
              <a:ext cx="4361038" cy="9911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Выполнение перевода года и первой выгрузк</a:t>
              </a: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и на портал «Петербургское образование»</a:t>
              </a:r>
              <a:endParaRPr lang="en-US" spc="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Group 4"/>
          <p:cNvGrpSpPr/>
          <p:nvPr/>
        </p:nvGrpSpPr>
        <p:grpSpPr>
          <a:xfrm>
            <a:off x="4606691" y="2668755"/>
            <a:ext cx="6494123" cy="701731"/>
            <a:chOff x="3139014" y="1877479"/>
            <a:chExt cx="6233261" cy="701731"/>
          </a:xfrm>
        </p:grpSpPr>
        <p:grpSp>
          <p:nvGrpSpPr>
            <p:cNvPr id="48" name="Group 30"/>
            <p:cNvGrpSpPr/>
            <p:nvPr/>
          </p:nvGrpSpPr>
          <p:grpSpPr>
            <a:xfrm flipH="1">
              <a:off x="3139014" y="2036731"/>
              <a:ext cx="1841154" cy="377986"/>
              <a:chOff x="2057727" y="1482587"/>
              <a:chExt cx="1531733" cy="314462"/>
            </a:xfrm>
          </p:grpSpPr>
          <p:sp>
            <p:nvSpPr>
              <p:cNvPr id="50" name="Rectangle: Top Corners Rounded 32"/>
              <p:cNvSpPr/>
              <p:nvPr/>
            </p:nvSpPr>
            <p:spPr>
              <a:xfrm rot="16200000" flipH="1">
                <a:off x="2666363" y="873951"/>
                <a:ext cx="314462" cy="1531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51" name="Oval 33"/>
              <p:cNvSpPr/>
              <p:nvPr/>
            </p:nvSpPr>
            <p:spPr>
              <a:xfrm flipH="1">
                <a:off x="2123797" y="1545243"/>
                <a:ext cx="189150" cy="18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flipH="1">
              <a:off x="5011237" y="1877479"/>
              <a:ext cx="4361038" cy="701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Подготовка проектов приказов </a:t>
              </a:r>
              <a:b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</a:b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к переводу года</a:t>
              </a:r>
              <a:endParaRPr lang="en-US" spc="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1" name="Group 4"/>
          <p:cNvGrpSpPr/>
          <p:nvPr/>
        </p:nvGrpSpPr>
        <p:grpSpPr>
          <a:xfrm>
            <a:off x="4606691" y="3531276"/>
            <a:ext cx="6494123" cy="701731"/>
            <a:chOff x="3139014" y="1877477"/>
            <a:chExt cx="6233261" cy="701731"/>
          </a:xfrm>
        </p:grpSpPr>
        <p:grpSp>
          <p:nvGrpSpPr>
            <p:cNvPr id="43" name="Group 30"/>
            <p:cNvGrpSpPr/>
            <p:nvPr/>
          </p:nvGrpSpPr>
          <p:grpSpPr>
            <a:xfrm flipH="1">
              <a:off x="3139014" y="2036731"/>
              <a:ext cx="1841154" cy="377986"/>
              <a:chOff x="2057727" y="1482587"/>
              <a:chExt cx="1531733" cy="314462"/>
            </a:xfrm>
          </p:grpSpPr>
          <p:sp>
            <p:nvSpPr>
              <p:cNvPr id="45" name="Rectangle: Top Corners Rounded 32"/>
              <p:cNvSpPr/>
              <p:nvPr/>
            </p:nvSpPr>
            <p:spPr>
              <a:xfrm rot="16200000" flipH="1">
                <a:off x="2666363" y="873951"/>
                <a:ext cx="314462" cy="1531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46" name="Oval 33"/>
              <p:cNvSpPr/>
              <p:nvPr/>
            </p:nvSpPr>
            <p:spPr>
              <a:xfrm flipH="1">
                <a:off x="2123797" y="1545243"/>
                <a:ext cx="189150" cy="18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 flipH="1">
              <a:off x="5011237" y="1877477"/>
              <a:ext cx="4361038" cy="701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Внесение изменений в УП на 2023/2024 </a:t>
              </a:r>
              <a:b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</a:b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по результатам проверок</a:t>
              </a:r>
              <a:endParaRPr lang="en-US" spc="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06691" y="1806234"/>
            <a:ext cx="6494123" cy="701731"/>
            <a:chOff x="3139014" y="1877477"/>
            <a:chExt cx="6233261" cy="701731"/>
          </a:xfrm>
        </p:grpSpPr>
        <p:grpSp>
          <p:nvGrpSpPr>
            <p:cNvPr id="31" name="Group 30"/>
            <p:cNvGrpSpPr/>
            <p:nvPr/>
          </p:nvGrpSpPr>
          <p:grpSpPr>
            <a:xfrm flipH="1">
              <a:off x="3139014" y="2036731"/>
              <a:ext cx="1841154" cy="377986"/>
              <a:chOff x="2057727" y="1482587"/>
              <a:chExt cx="1531733" cy="314462"/>
            </a:xfrm>
          </p:grpSpPr>
          <p:sp>
            <p:nvSpPr>
              <p:cNvPr id="33" name="Rectangle: Top Corners Rounded 32"/>
              <p:cNvSpPr/>
              <p:nvPr/>
            </p:nvSpPr>
            <p:spPr>
              <a:xfrm rot="16200000" flipH="1">
                <a:off x="2666363" y="873951"/>
                <a:ext cx="314462" cy="1531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 flipH="1">
                <a:off x="2123797" y="1545243"/>
                <a:ext cx="189150" cy="18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 flipH="1">
              <a:off x="5011237" y="1877477"/>
              <a:ext cx="4361038" cy="701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Актуализация данных о поступающих обучающихся</a:t>
              </a:r>
              <a:endParaRPr lang="en-US" spc="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24712" y="130627"/>
            <a:ext cx="5439277" cy="6123869"/>
            <a:chOff x="3174" y="0"/>
            <a:chExt cx="4860247" cy="6858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alphaModFix am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7994" flipH="1">
              <a:off x="3757936" y="1154606"/>
              <a:ext cx="794983" cy="5248382"/>
            </a:xfrm>
            <a:prstGeom prst="rect">
              <a:avLst/>
            </a:prstGeom>
          </p:spPr>
        </p:pic>
        <p:sp>
          <p:nvSpPr>
            <p:cNvPr id="37" name="Freeform: Shape 36"/>
            <p:cNvSpPr/>
            <p:nvPr/>
          </p:nvSpPr>
          <p:spPr>
            <a:xfrm>
              <a:off x="3174" y="0"/>
              <a:ext cx="4860247" cy="6858000"/>
            </a:xfrm>
            <a:custGeom>
              <a:avLst/>
              <a:gdLst>
                <a:gd name="connsiteX0" fmla="*/ 0 w 4860247"/>
                <a:gd name="connsiteY0" fmla="*/ 0 h 6858000"/>
                <a:gd name="connsiteX1" fmla="*/ 4860247 w 4860247"/>
                <a:gd name="connsiteY1" fmla="*/ 0 h 6858000"/>
                <a:gd name="connsiteX2" fmla="*/ 2974024 w 4860247"/>
                <a:gd name="connsiteY2" fmla="*/ 6858000 h 6858000"/>
                <a:gd name="connsiteX3" fmla="*/ 0 w 486024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247" h="6858000">
                  <a:moveTo>
                    <a:pt x="0" y="0"/>
                  </a:moveTo>
                  <a:lnTo>
                    <a:pt x="4860247" y="0"/>
                  </a:lnTo>
                  <a:lnTo>
                    <a:pt x="29740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69430" y="2341360"/>
            <a:ext cx="3887104" cy="1475404"/>
            <a:chOff x="436396" y="2199191"/>
            <a:chExt cx="3887104" cy="1475404"/>
          </a:xfrm>
        </p:grpSpPr>
        <p:sp>
          <p:nvSpPr>
            <p:cNvPr id="39" name="TextBox 38"/>
            <p:cNvSpPr txBox="1"/>
            <p:nvPr/>
          </p:nvSpPr>
          <p:spPr>
            <a:xfrm>
              <a:off x="436396" y="2199191"/>
              <a:ext cx="3887104" cy="144655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ru-RU" sz="4400" b="1" spc="200" dirty="0" smtClean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ea typeface="Lato Black" panose="020F0502020204030203" pitchFamily="34" charset="0"/>
                  <a:cs typeface="Lato Black" panose="020F0502020204030203" pitchFamily="34" charset="0"/>
                </a:rPr>
                <a:t>Июнь-август</a:t>
              </a:r>
              <a:r>
                <a:rPr lang="ru-RU" sz="4400" b="1" spc="200" dirty="0" smtClean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ea typeface="Lato Black" panose="020F0502020204030203" pitchFamily="34" charset="0"/>
                  <a:cs typeface="Lato Black" panose="020F0502020204030203" pitchFamily="34" charset="0"/>
                </a:rPr>
                <a:t/>
              </a:r>
              <a:br>
                <a:rPr lang="ru-RU" sz="4400" b="1" spc="200" dirty="0" smtClean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ea typeface="Lato Black" panose="020F0502020204030203" pitchFamily="34" charset="0"/>
                  <a:cs typeface="Lato Black" panose="020F0502020204030203" pitchFamily="34" charset="0"/>
                </a:rPr>
              </a:br>
              <a:r>
                <a:rPr lang="ru-RU" sz="4400" b="1" spc="200" dirty="0" smtClean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ea typeface="Lato Black" panose="020F0502020204030203" pitchFamily="34" charset="0"/>
                  <a:cs typeface="Lato Black" panose="020F0502020204030203" pitchFamily="34" charset="0"/>
                </a:rPr>
                <a:t>2023 г.</a:t>
              </a:r>
              <a:endParaRPr lang="en-US" sz="4400" b="1" spc="200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40" name="Straight Connector 39"/>
            <p:cNvCxnSpPr>
              <a:cxnSpLocks/>
            </p:cNvCxnSpPr>
            <p:nvPr/>
          </p:nvCxnSpPr>
          <p:spPr>
            <a:xfrm>
              <a:off x="556316" y="3674595"/>
              <a:ext cx="590164" cy="0"/>
            </a:xfrm>
            <a:prstGeom prst="line">
              <a:avLst/>
            </a:prstGeom>
            <a:ln w="381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269429" y="3981286"/>
            <a:ext cx="305820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80000"/>
            </a:pPr>
            <a:r>
              <a:rPr lang="ru-RU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Летнее движение, подготовка и выполнение</a:t>
            </a:r>
            <a:br>
              <a:rPr lang="ru-RU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перевода года</a:t>
            </a:r>
            <a:endParaRPr lang="en-US" sz="2000" spc="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0324" y="3385623"/>
            <a:ext cx="989651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О верификации данных</a:t>
            </a:r>
            <a:endParaRPr lang="en-US" sz="4000" spc="200" dirty="0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804" y="176022"/>
            <a:ext cx="1019175" cy="1257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1582" y="4758557"/>
            <a:ext cx="7831898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spc="200" dirty="0" err="1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Шарова</a:t>
            </a:r>
            <a:r>
              <a:rPr lang="ru-RU" sz="2800" b="1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 Нина Николаевна, </a:t>
            </a:r>
            <a:r>
              <a:rPr lang="ru-RU" sz="2800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/>
            </a:r>
            <a:br>
              <a:rPr lang="ru-RU" sz="2800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</a:b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начальник отдела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ИСиР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/>
            </a:r>
            <a:b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</a:b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ГБУ ДПО «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СПбЦОКОиИТ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»</a:t>
            </a:r>
            <a:endParaRPr lang="en-US" sz="2000" dirty="0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  <a:ea typeface="Lato Light" panose="020B0604020202020204" charset="0"/>
              <a:cs typeface="Lato Light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17" y="923544"/>
            <a:ext cx="704682" cy="7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490989" y="237745"/>
            <a:ext cx="5940000" cy="5940000"/>
            <a:chOff x="6707917" y="912257"/>
            <a:chExt cx="4707674" cy="4457335"/>
          </a:xfrm>
        </p:grpSpPr>
        <p:grpSp>
          <p:nvGrpSpPr>
            <p:cNvPr id="17" name="Group 16"/>
            <p:cNvGrpSpPr/>
            <p:nvPr/>
          </p:nvGrpSpPr>
          <p:grpSpPr>
            <a:xfrm>
              <a:off x="6742328" y="912257"/>
              <a:ext cx="4673263" cy="4457335"/>
              <a:chOff x="6742328" y="912257"/>
              <a:chExt cx="4673263" cy="4457335"/>
            </a:xfr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0800000" scaled="1"/>
            </a:gradFill>
          </p:grpSpPr>
          <p:sp>
            <p:nvSpPr>
              <p:cNvPr id="3" name="Hexagon 2"/>
              <p:cNvSpPr/>
              <p:nvPr/>
            </p:nvSpPr>
            <p:spPr>
              <a:xfrm rot="16200000">
                <a:off x="6649828" y="2403145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" name="Hexagon 3"/>
              <p:cNvSpPr/>
              <p:nvPr/>
            </p:nvSpPr>
            <p:spPr>
              <a:xfrm rot="16200000">
                <a:off x="7447659" y="3802401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5" name="Hexagon 4"/>
              <p:cNvSpPr/>
              <p:nvPr/>
            </p:nvSpPr>
            <p:spPr>
              <a:xfrm rot="16200000">
                <a:off x="9067768" y="3792876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" name="Hexagon 5"/>
              <p:cNvSpPr/>
              <p:nvPr/>
            </p:nvSpPr>
            <p:spPr>
              <a:xfrm rot="16200000">
                <a:off x="9848399" y="2403145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" name="Hexagon 6"/>
              <p:cNvSpPr/>
              <p:nvPr/>
            </p:nvSpPr>
            <p:spPr>
              <a:xfrm rot="16200000">
                <a:off x="9058243" y="1004757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 rot="16200000">
                <a:off x="7457184" y="1004757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336945" y="2737745"/>
              <a:ext cx="1474692" cy="8083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sz="1600" b="1" dirty="0" smtClean="0">
                  <a:solidFill>
                    <a:schemeClr val="accent2"/>
                  </a:solidFill>
                </a:rPr>
                <a:t>Образование, стаж, аттестация, курсы повышения квалификации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0158" y="1275240"/>
              <a:ext cx="1534594" cy="9048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>
                  <a:solidFill>
                    <a:schemeClr val="bg1"/>
                  </a:solidFill>
                  <a:latin typeface="+mj-lt"/>
                </a:rPr>
                <a:t>Стаж: 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общий</a:t>
              </a:r>
              <a:r>
                <a:rPr lang="ru-RU" dirty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педагогический, желательно: </a:t>
              </a:r>
              <a:br>
                <a:rPr lang="ru-RU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в учреждении, по должности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24865" y="1441525"/>
              <a:ext cx="1345496" cy="5722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Даты получения образования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36810" y="4219450"/>
              <a:ext cx="1481387" cy="5722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Аттестация педагогических работников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7917" y="2647136"/>
              <a:ext cx="1555511" cy="900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Сведения о категории по основной и дополнительной должности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15339" y="4169595"/>
              <a:ext cx="1345496" cy="7385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Объем часов и тип документов КПК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96578" y="2771207"/>
              <a:ext cx="1345496" cy="7385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Даты получения документа 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о КПК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6200000">
              <a:off x="8244446" y="2403146"/>
              <a:ext cx="1659691" cy="1474692"/>
            </a:xfrm>
            <a:prstGeom prst="hexagon">
              <a:avLst>
                <a:gd name="adj" fmla="val 24450"/>
                <a:gd name="vf" fmla="val 115470"/>
              </a:avLst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33740" y="1963744"/>
            <a:ext cx="42983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Данные </a:t>
            </a:r>
            <a:br>
              <a:rPr lang="ru-RU" sz="4400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ru-RU" sz="4400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о сотрудниках</a:t>
            </a:r>
            <a:endParaRPr lang="id-ID" sz="4400" dirty="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0800000" scaled="1"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480468" y="309594"/>
            <a:ext cx="5940000" cy="5940000"/>
            <a:chOff x="6707917" y="912257"/>
            <a:chExt cx="4707674" cy="4457335"/>
          </a:xfrm>
        </p:grpSpPr>
        <p:grpSp>
          <p:nvGrpSpPr>
            <p:cNvPr id="17" name="Group 16"/>
            <p:cNvGrpSpPr/>
            <p:nvPr/>
          </p:nvGrpSpPr>
          <p:grpSpPr>
            <a:xfrm>
              <a:off x="6742328" y="912257"/>
              <a:ext cx="4673263" cy="4457335"/>
              <a:chOff x="6742328" y="912257"/>
              <a:chExt cx="4673263" cy="4457335"/>
            </a:xfr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0800000" scaled="1"/>
            </a:gradFill>
          </p:grpSpPr>
          <p:sp>
            <p:nvSpPr>
              <p:cNvPr id="3" name="Hexagon 2"/>
              <p:cNvSpPr/>
              <p:nvPr/>
            </p:nvSpPr>
            <p:spPr>
              <a:xfrm rot="16200000">
                <a:off x="6649828" y="2403145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" name="Hexagon 3"/>
              <p:cNvSpPr/>
              <p:nvPr/>
            </p:nvSpPr>
            <p:spPr>
              <a:xfrm rot="16200000">
                <a:off x="7447659" y="3802401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5" name="Hexagon 4"/>
              <p:cNvSpPr/>
              <p:nvPr/>
            </p:nvSpPr>
            <p:spPr>
              <a:xfrm rot="16200000">
                <a:off x="9067768" y="3792876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" name="Hexagon 5"/>
              <p:cNvSpPr/>
              <p:nvPr/>
            </p:nvSpPr>
            <p:spPr>
              <a:xfrm rot="16200000">
                <a:off x="9848399" y="2403145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" name="Hexagon 6"/>
              <p:cNvSpPr/>
              <p:nvPr/>
            </p:nvSpPr>
            <p:spPr>
              <a:xfrm rot="16200000">
                <a:off x="9058243" y="1004757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 rot="16200000">
                <a:off x="7457184" y="1004757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336945" y="2995055"/>
              <a:ext cx="1474692" cy="2937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sz="1400" b="1" dirty="0" smtClean="0">
                  <a:solidFill>
                    <a:schemeClr val="accent2"/>
                  </a:solidFill>
                </a:rPr>
                <a:t>ОВЗ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0158" y="1358382"/>
              <a:ext cx="1484217" cy="7385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Класс для детей с ОВЗ: состав учебного коллектива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24865" y="1277309"/>
              <a:ext cx="1345496" cy="900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Класс, имеющий </a:t>
              </a:r>
              <a:br>
                <a:rPr lang="ru-RU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в своем составе лиц </a:t>
              </a:r>
              <a:br>
                <a:rPr lang="ru-RU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с ОВЗ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7917" y="2698645"/>
              <a:ext cx="1555511" cy="9048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>
                  <a:solidFill>
                    <a:schemeClr val="bg1"/>
                  </a:solidFill>
                  <a:latin typeface="+mj-lt"/>
                </a:rPr>
                <a:t>Отсутствуют обучающиеся 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ru-RU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с </a:t>
              </a:r>
              <a:r>
                <a:rPr lang="ru-RU" dirty="0">
                  <a:solidFill>
                    <a:schemeClr val="bg1"/>
                  </a:solidFill>
                  <a:latin typeface="+mj-lt"/>
                </a:rPr>
                <a:t>ОВЗ 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в </a:t>
              </a:r>
              <a:r>
                <a:rPr lang="ru-RU" dirty="0" err="1" smtClean="0">
                  <a:solidFill>
                    <a:schemeClr val="bg1"/>
                  </a:solidFill>
                  <a:latin typeface="+mj-lt"/>
                </a:rPr>
                <a:t>специализи-рованных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+mj-lt"/>
                </a:rPr>
                <a:t>классах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15339" y="4252740"/>
              <a:ext cx="1345496" cy="5722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Сверка </a:t>
              </a:r>
              <a:br>
                <a:rPr lang="ru-RU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с данными </a:t>
              </a:r>
              <a:br>
                <a:rPr lang="ru-RU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ОО-1 (классы)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96578" y="2854351"/>
              <a:ext cx="1345496" cy="5722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Признак </a:t>
              </a:r>
              <a:br>
                <a:rPr lang="ru-RU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ОВЗ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 у обучающихся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6200000">
              <a:off x="8244446" y="2403146"/>
              <a:ext cx="1659691" cy="1474692"/>
            </a:xfrm>
            <a:prstGeom prst="hexagon">
              <a:avLst>
                <a:gd name="adj" fmla="val 24450"/>
                <a:gd name="vf" fmla="val 115470"/>
              </a:avLst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40158" y="4100888"/>
              <a:ext cx="1345496" cy="9048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Сверка </a:t>
              </a:r>
              <a:br>
                <a:rPr lang="ru-RU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с данными </a:t>
              </a:r>
              <a:br>
                <a:rPr lang="ru-RU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ОО-1 (наличие обучающихся 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с ОВЗ)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33740" y="1963744"/>
            <a:ext cx="42983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Данные </a:t>
            </a:r>
            <a:br>
              <a:rPr lang="ru-RU" sz="4400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ru-RU" sz="4400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о детях с ОВЗ</a:t>
            </a:r>
            <a:endParaRPr lang="id-ID" sz="4400" dirty="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0800000" scaled="1"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491898" y="275304"/>
            <a:ext cx="5940000" cy="5940000"/>
            <a:chOff x="6707917" y="912257"/>
            <a:chExt cx="4707674" cy="4457335"/>
          </a:xfrm>
        </p:grpSpPr>
        <p:grpSp>
          <p:nvGrpSpPr>
            <p:cNvPr id="17" name="Group 16"/>
            <p:cNvGrpSpPr/>
            <p:nvPr/>
          </p:nvGrpSpPr>
          <p:grpSpPr>
            <a:xfrm>
              <a:off x="6742328" y="912257"/>
              <a:ext cx="4673263" cy="4457335"/>
              <a:chOff x="6742328" y="912257"/>
              <a:chExt cx="4673263" cy="4457335"/>
            </a:xfr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0800000" scaled="1"/>
            </a:gradFill>
          </p:grpSpPr>
          <p:sp>
            <p:nvSpPr>
              <p:cNvPr id="3" name="Hexagon 2"/>
              <p:cNvSpPr/>
              <p:nvPr/>
            </p:nvSpPr>
            <p:spPr>
              <a:xfrm rot="16200000">
                <a:off x="6649828" y="2403145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" name="Hexagon 3"/>
              <p:cNvSpPr/>
              <p:nvPr/>
            </p:nvSpPr>
            <p:spPr>
              <a:xfrm rot="16200000">
                <a:off x="7447659" y="3802401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5" name="Hexagon 4"/>
              <p:cNvSpPr/>
              <p:nvPr/>
            </p:nvSpPr>
            <p:spPr>
              <a:xfrm rot="16200000">
                <a:off x="9067768" y="3792876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" name="Hexagon 5"/>
              <p:cNvSpPr/>
              <p:nvPr/>
            </p:nvSpPr>
            <p:spPr>
              <a:xfrm rot="16200000">
                <a:off x="9848399" y="2403145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" name="Hexagon 6"/>
              <p:cNvSpPr/>
              <p:nvPr/>
            </p:nvSpPr>
            <p:spPr>
              <a:xfrm rot="16200000">
                <a:off x="9058243" y="1004757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 rot="16200000">
                <a:off x="7457184" y="1004757"/>
                <a:ext cx="1659691" cy="1474692"/>
              </a:xfrm>
              <a:prstGeom prst="hexagon">
                <a:avLst>
                  <a:gd name="adj" fmla="val 24450"/>
                  <a:gd name="vf" fmla="val 115470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336945" y="2892254"/>
              <a:ext cx="1474692" cy="4993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sz="1400" b="1" dirty="0" smtClean="0">
                  <a:solidFill>
                    <a:schemeClr val="accent2"/>
                  </a:solidFill>
                </a:rPr>
                <a:t>Здания и помещения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0158" y="1524669"/>
              <a:ext cx="1484217" cy="405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Назначение для залов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24865" y="1358383"/>
              <a:ext cx="1345496" cy="7385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Наличие спортивной площадки / стадиона: да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7917" y="2950144"/>
              <a:ext cx="1555511" cy="4018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СМИР: наличие ДО и/или ОДОД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15339" y="4003310"/>
              <a:ext cx="1345496" cy="10711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err="1" smtClean="0">
                  <a:solidFill>
                    <a:schemeClr val="bg1"/>
                  </a:solidFill>
                  <a:latin typeface="+mj-lt"/>
                </a:rPr>
                <a:t>Спеицализи-рованные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 кабинеты: кабинет 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по предмету 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+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название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96578" y="2856420"/>
              <a:ext cx="1345496" cy="5681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Все здания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в школьной базе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6200000">
              <a:off x="8244446" y="2403146"/>
              <a:ext cx="1659691" cy="1474692"/>
            </a:xfrm>
            <a:prstGeom prst="hexagon">
              <a:avLst>
                <a:gd name="adj" fmla="val 24450"/>
                <a:gd name="vf" fmla="val 115470"/>
              </a:avLst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40158" y="4017746"/>
              <a:ext cx="1345496" cy="10711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  <a:buClr>
                  <a:schemeClr val="accent2"/>
                </a:buClr>
                <a:buSzPct val="80000"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Учебно-</a:t>
              </a:r>
              <a:r>
                <a:rPr lang="ru-RU" dirty="0" err="1" smtClean="0">
                  <a:solidFill>
                    <a:schemeClr val="bg1"/>
                  </a:solidFill>
                  <a:latin typeface="+mj-lt"/>
                </a:rPr>
                <a:t>производст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-венные мастерские: назначение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dirty="0" smtClean="0">
                  <a:solidFill>
                    <a:schemeClr val="bg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+ название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33740" y="1963744"/>
            <a:ext cx="42983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Данные </a:t>
            </a:r>
            <a:br>
              <a:rPr lang="ru-RU" sz="4400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ru-RU" sz="4400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о зданиях / помещениях</a:t>
            </a:r>
            <a:endParaRPr lang="id-ID" sz="4400" dirty="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0800000" scaled="1"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150" y="1963744"/>
            <a:ext cx="429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Контакты:</a:t>
            </a:r>
            <a:endParaRPr lang="id-ID" sz="4400" dirty="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0800000" scaled="1"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0232" y="2942973"/>
            <a:ext cx="7831898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т. 717-54-20</a:t>
            </a:r>
            <a:br>
              <a:rPr lang="ru-RU" sz="2800" b="1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</a:br>
            <a:r>
              <a:rPr lang="ru-RU" sz="2800" b="1" spc="200" dirty="0" err="1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эл.почта</a:t>
            </a:r>
            <a:r>
              <a:rPr lang="ru-RU" sz="2800" b="1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: </a:t>
            </a:r>
            <a:r>
              <a:rPr lang="en-US" sz="2800" b="1" spc="200" dirty="0" smtClean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a typeface="Lato Light" panose="020B0604020202020204" charset="0"/>
                <a:cs typeface="Lato Light" panose="020B0604020202020204" charset="0"/>
              </a:rPr>
              <a:t>ia@rcokoit.ru</a:t>
            </a:r>
            <a:endParaRPr lang="en-US" sz="2000" dirty="0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  <a:ea typeface="Lato Light" panose="020B0604020202020204" charset="0"/>
              <a:cs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8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Ретро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637</TotalTime>
  <Words>202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Lato Black</vt:lpstr>
      <vt:lpstr>Calibri</vt:lpstr>
      <vt:lpstr>Lato Light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www.rrgraphdesign.com</dc:creator>
  <cp:lastModifiedBy>Nina Sharova</cp:lastModifiedBy>
  <cp:revision>35</cp:revision>
  <dcterms:created xsi:type="dcterms:W3CDTF">2017-02-17T04:07:10Z</dcterms:created>
  <dcterms:modified xsi:type="dcterms:W3CDTF">2023-04-24T13:37:51Z</dcterms:modified>
</cp:coreProperties>
</file>