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06" r:id="rId3"/>
    <p:sldId id="323" r:id="rId4"/>
    <p:sldId id="307" r:id="rId5"/>
    <p:sldId id="305" r:id="rId6"/>
    <p:sldId id="278" r:id="rId7"/>
    <p:sldId id="308" r:id="rId8"/>
    <p:sldId id="312" r:id="rId9"/>
    <p:sldId id="309" r:id="rId10"/>
    <p:sldId id="310" r:id="rId11"/>
    <p:sldId id="315" r:id="rId12"/>
    <p:sldId id="311" r:id="rId13"/>
    <p:sldId id="313" r:id="rId14"/>
    <p:sldId id="314" r:id="rId15"/>
    <p:sldId id="325" r:id="rId16"/>
    <p:sldId id="316" r:id="rId17"/>
    <p:sldId id="299" r:id="rId18"/>
    <p:sldId id="317" r:id="rId19"/>
    <p:sldId id="318" r:id="rId20"/>
    <p:sldId id="295" r:id="rId21"/>
    <p:sldId id="319" r:id="rId22"/>
    <p:sldId id="320" r:id="rId23"/>
    <p:sldId id="321" r:id="rId24"/>
    <p:sldId id="293" r:id="rId25"/>
    <p:sldId id="322" r:id="rId26"/>
    <p:sldId id="277" r:id="rId27"/>
    <p:sldId id="27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12C7"/>
    <a:srgbClr val="4BFAE9"/>
    <a:srgbClr val="06D8C4"/>
    <a:srgbClr val="FFFFFF"/>
    <a:srgbClr val="4A0EA2"/>
    <a:srgbClr val="0012C3"/>
    <a:srgbClr val="00007A"/>
    <a:srgbClr val="581169"/>
    <a:srgbClr val="000057"/>
    <a:srgbClr val="191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26" autoAdjust="0"/>
  </p:normalViewPr>
  <p:slideViewPr>
    <p:cSldViewPr snapToGrid="0">
      <p:cViewPr varScale="1">
        <p:scale>
          <a:sx n="80" d="100"/>
          <a:sy n="80" d="100"/>
        </p:scale>
        <p:origin x="6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80BBE-9296-45F9-9942-B099D533FA9B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14423-0C02-444B-9CAD-06506EFDB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05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286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E4631-D099-C5E6-2920-AE5517297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B2203E8-9FBA-A85F-6CCA-6AA289A69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C12B86F-0C91-97C3-A6DF-1F1D6E046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82FB13-C2F9-049B-0974-A562AB9F6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48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D148A-378A-64F5-D9DF-D3FF7E36A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B0C483B-D652-0218-8E4F-354446E38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41148E-DE74-BE96-68E8-8D0D7BD94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55C6B3-0322-3FE3-B949-97FBB2301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756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12E82-CB23-1F79-3F94-B9FCBC94D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AC8586D-8C6C-1321-DCEC-C6A5012FD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406978A-F062-C5E0-218A-329A02492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29C7B9-354B-8A27-F9AF-5070CC435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443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33E80-CE49-718B-CCC8-8586022AF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578D5D3-5F0F-6AB2-6F0D-42342F988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11B2669-6847-E5C5-D7D5-11EF1FDDA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EE9EE7-4CB9-7043-AD4B-5CCAFEE0E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44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3FF73-EDA2-41FD-0A50-05E3F0826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99A5706-CDD3-A0C8-3AE6-37407D5EC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1D249FD-60C7-E8D5-B83D-AAC377838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A7DAB5-2B37-A7D2-69D7-5523882CF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551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B96F6-B766-5E4B-C97D-B94C6B49F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C21A42-4A67-52EB-3256-958293D3E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A7EF413-AD5A-400F-B222-4CD538A8C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D6F882-A22C-EEC9-3DFB-E55EC8024D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748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567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A1846-B6F9-3182-6E49-6A4664402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7555047-051F-1BC2-8CBA-80EFEC8FD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98DE2AA-CF07-88CD-3C2B-E44545A8C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74713A-6524-47D9-1A8D-47E036B57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54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A8F1F-0B2F-32A3-684B-EB2DF7CDF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AD6595-F9CC-39B2-0B7E-09FD56196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F849D86-8850-50E9-A86D-4B32F4145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E0C0E0-DD17-A50F-2C92-C331B0D431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932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3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F5AE6-205A-4E79-8A0B-7834928A2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88B1C9A-2087-21F8-8E69-9719E44629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06A1946-125E-73A9-20EA-B3FE4896A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BDD44F-99CB-31A1-9CC6-FF95E9297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216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E6728-BD65-24E2-B4DD-F8F11E43A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5ECAC0E-8AA4-9C0C-70F4-9F4C9631A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1D29F20-72B8-E933-FDB2-D718D5845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C55738-534E-E95A-6771-298D917C4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078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9A5C4-55F7-B981-D61B-448E0EE55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371FB6A-DA5A-4B0F-FE1B-5108BDDEED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00D973D-E7C8-8251-5A1E-9654E71F9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7246EE-6BA9-FB57-BBF0-B7F4F91C6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547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D3531-B5F4-364A-0A40-CE90486E1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D1A5D6-1D13-02B2-CB5E-A6AFCA35D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CA25B19-EC75-0E09-8CB5-8F827C947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162E7C-3427-F3B0-B880-FB5EC5623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764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304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A51F1-0C51-30E1-7F1D-115C58209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CBC0794-EEA7-48D6-E538-7E8538008A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FC090BF-2BAB-FE0F-4C91-1C5C4BFC22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9F9455-E8BF-AB19-76E4-713D70E6F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071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631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46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97604-236B-3CAD-0E48-EA4777B15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44CB1A6-5E33-B7F3-B901-F4FBB6C69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B39F570-4F5F-6956-ED96-8EA78CBC5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875EBB-4B44-5494-A4AC-A09EACF51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61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450-8981-758D-E665-149B3386F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E8DC8F8-2809-43C9-6EFB-ACFB515D2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327CEA6-CAEE-18C0-96E9-1909B4BBE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1FE539-885F-C473-522F-727ADBC30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49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71BFE-7699-A640-1D4A-EF8A11A51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7229D19-69C5-88BC-6EDE-0CA722204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7891499-E965-9D84-650B-AC41A51241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843FF2-2422-E812-643A-A1B3D52D96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38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591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C4928-44EC-4CCB-DA14-72EA4752E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0587061-6ED8-9F9B-613F-15E9D115DA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E3F4CF0-E55E-DBAC-F409-1EB4C19F4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F0FA3A-7F2F-A173-625B-4C2FBA6A5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93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6B0DF-0637-255B-C374-B60A96E6B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56E28C6-3A52-88B9-7501-86EF69A8AD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EC0FEAA-7DB9-B7F8-4A81-C2346F3BD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180604-12A5-AC32-99CC-36B413C1C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49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0D535-A0A9-4084-531E-020A9F397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2A3B77A-9A0C-6920-9E18-75264CA5EA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93B0C14-DF48-A354-F548-A3AC6A110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983FCC-A16F-9E58-E0D1-095EBC5CB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14423-0C02-444B-9CAD-06506EFDB09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94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033C0-8620-492B-B913-12C206C11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612522-9AC1-4BBC-8903-938AA8FE4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E57FE6-9FD5-4BFF-98A1-C9FBC09F2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A399-D027-40F9-A6A5-B9A6E2AAD18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EBCCC-7512-40CE-AAF5-6719E6C1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280D38-2FCF-4482-8E58-AF6418552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7B5A-52F8-498D-B533-5CC28B2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8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B60B8-DBDE-4287-9CAC-F0EDC874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AB9B80-C358-4252-84FA-2C556371E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24EF9F-9460-4836-A43B-89E9099AF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A399-D027-40F9-A6A5-B9A6E2AAD18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DDC1C6-D0B1-423B-A3CE-F30831F02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20EBD9-8AE8-44B9-85EB-8FD60E63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7B5A-52F8-498D-B533-5CC28B2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2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33A04D4-C1F9-4FC9-A808-38AE6755B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FAD67A-2C5D-47BC-8F6D-9C12B01A2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59CB7-7DA4-4354-B02B-A5A24CF0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A399-D027-40F9-A6A5-B9A6E2AAD18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43EF51-C550-4820-B964-E732BC93C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2851CA-BCD7-4622-85AF-EE3A5D84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7B5A-52F8-498D-B533-5CC28B2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50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F87D7-5980-4381-8D9D-E7CDE546B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0091D-921B-4428-978B-48D1C6DFD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88306C-F7A6-40FB-9E91-5E6CF2A43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A399-D027-40F9-A6A5-B9A6E2AAD18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F84606-D6F9-4C4D-A6EA-C5499D07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40C8F1-1D35-4790-8EE8-F398415F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7B5A-52F8-498D-B533-5CC28B2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82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09058-BE86-4886-A7E2-F4517398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3BBD64-D601-468C-8DF9-3ED973BFE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814CCD-570F-4F90-AFEE-43E8AE5B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A399-D027-40F9-A6A5-B9A6E2AAD18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08771F-D80E-432C-B7BA-95F558AD8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1A27C-A37C-4B53-AC31-FA1C3395E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7B5A-52F8-498D-B533-5CC28B2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9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25C0F-3EE9-4FA8-996E-286FDBFB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F3402B-C35A-4A21-AE2D-EC6D6EBBB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765E18-E42B-4A6E-BE26-9B707784C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129174-79B6-428C-97F1-45B2D985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A399-D027-40F9-A6A5-B9A6E2AAD18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C3AEC-7CD7-48D0-BBE6-B900DB0B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9578F0-FEAE-4913-B2B9-3232D10F4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7B5A-52F8-498D-B533-5CC28B2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9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02FE3-9019-4F09-AB45-8F0FC89C7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C394B-264A-4E76-B644-08C4FC0E1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E82970-B8FF-4544-9ABC-046E7D0CE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CB69AC-B392-49CD-8E6C-849491E99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7F2EBC-66C6-4338-A78E-991AA416B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47172B-6687-46C8-A1E0-E753FF82E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A399-D027-40F9-A6A5-B9A6E2AAD18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75FD2A-5EBB-4784-B213-4D6081C8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46F621-3DB2-4EFA-94DB-FB860271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7B5A-52F8-498D-B533-5CC28B2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54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F0C2-3EC6-4373-86AD-13C150E87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402D7E-D501-4D39-AB1F-170C7192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A399-D027-40F9-A6A5-B9A6E2AAD18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1E0DDA-57BA-4A1E-BDB7-5265024D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1AB6B5-F2A1-4E1C-9E9C-22F031DD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7B5A-52F8-498D-B533-5CC28B2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22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39FD63-C8F3-49E3-AC25-0056C0AA3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A399-D027-40F9-A6A5-B9A6E2AAD18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568ADB-F7A5-4482-BB4D-80A73505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378505-1792-4BB0-B069-C6AF5BA58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7B5A-52F8-498D-B533-5CC28B2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63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754ED-128B-4C6F-866B-7469B38D6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358C54-7AFE-4B16-A716-4E05EABC1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6C1294-B574-4FAA-B08A-59CB4AD8C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0D4ABF-7A89-44BE-A854-0A9530A3C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A399-D027-40F9-A6A5-B9A6E2AAD18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0949AF-8B97-418C-BBE2-D0BF43B0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4A5270-C6DD-4442-BB7F-3B8AD38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7B5A-52F8-498D-B533-5CC28B2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707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120AC-B831-42EA-B40D-9B38F08C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64690-D911-4B2B-AE5C-457D036C2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A96C12-06E1-4EF1-8F81-724BAD1A3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48DA28-BAFC-48AE-A08A-7C531611A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A399-D027-40F9-A6A5-B9A6E2AAD18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F02C55-6BFA-4CA7-BB01-5EC625A4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B75DA5-9A0E-42E3-B926-F536F78F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57B5A-52F8-498D-B533-5CC28B2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207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8BDBA-EC3A-46FD-BC8B-2EE11975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258AE9-571D-4A6D-A7E1-3F8DE5B93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448CC8-7348-4FB7-8603-71DCA8B17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7A399-D027-40F9-A6A5-B9A6E2AAD18D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94CCD5-A8B1-4416-A5B0-8E4B68E7D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5910C9-5236-4C8D-A1A9-9CD4730FE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57B5A-52F8-498D-B533-5CC28B2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12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9.png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ferum.ru/?p=dashboard&amp;schoolId=*********" TargetMode="Externa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ya-i-mir.r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vk.m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09527E0-2BAA-8175-0761-785EDD7D1F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FAE9"/>
          </a:solidFill>
          <a:ln>
            <a:solidFill>
              <a:srgbClr val="4BFA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CD42A69-B192-833F-E0A8-CE36ACA29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1464154"/>
            <a:ext cx="9144000" cy="2387600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b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дистанционной работы </a:t>
            </a:r>
            <a:b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проектом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9143B6-5A36-3E32-6BCC-1CB7C87517F9}"/>
              </a:ext>
            </a:extLst>
          </p:cNvPr>
          <p:cNvSpPr/>
          <p:nvPr/>
        </p:nvSpPr>
        <p:spPr>
          <a:xfrm>
            <a:off x="3499303" y="497454"/>
            <a:ext cx="8369617" cy="3927028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96224D6-A3F6-69C3-EA3D-4E6E543F8764}"/>
              </a:ext>
            </a:extLst>
          </p:cNvPr>
          <p:cNvSpPr/>
          <p:nvPr/>
        </p:nvSpPr>
        <p:spPr>
          <a:xfrm>
            <a:off x="0" y="-1"/>
            <a:ext cx="2995863" cy="5959556"/>
          </a:xfrm>
          <a:prstGeom prst="rect">
            <a:avLst/>
          </a:prstGeom>
          <a:gradFill flip="none" rotWithShape="1">
            <a:gsLst>
              <a:gs pos="0">
                <a:srgbClr val="8B19C7"/>
              </a:gs>
              <a:gs pos="99000">
                <a:srgbClr val="00B0F0"/>
              </a:gs>
              <a:gs pos="57000">
                <a:srgbClr val="2908C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97C138-5DEA-8970-9E43-806909B58968}"/>
              </a:ext>
            </a:extLst>
          </p:cNvPr>
          <p:cNvSpPr/>
          <p:nvPr/>
        </p:nvSpPr>
        <p:spPr>
          <a:xfrm>
            <a:off x="-1" y="6051798"/>
            <a:ext cx="2995864" cy="713959"/>
          </a:xfrm>
          <a:prstGeom prst="rect">
            <a:avLst/>
          </a:prstGeom>
          <a:solidFill>
            <a:srgbClr val="8B19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3C0B9E-9F43-9FC0-7315-4F5B62A93E62}"/>
              </a:ext>
            </a:extLst>
          </p:cNvPr>
          <p:cNvSpPr/>
          <p:nvPr/>
        </p:nvSpPr>
        <p:spPr>
          <a:xfrm rot="5400000">
            <a:off x="7297131" y="1870891"/>
            <a:ext cx="713959" cy="9075778"/>
          </a:xfrm>
          <a:prstGeom prst="rect">
            <a:avLst/>
          </a:prstGeom>
          <a:gradFill flip="none" rotWithShape="1">
            <a:gsLst>
              <a:gs pos="0">
                <a:srgbClr val="8B19C7"/>
              </a:gs>
              <a:gs pos="99000">
                <a:srgbClr val="00B0F0"/>
              </a:gs>
              <a:gs pos="57000">
                <a:srgbClr val="2908C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Арка 29">
            <a:extLst>
              <a:ext uri="{FF2B5EF4-FFF2-40B4-BE49-F238E27FC236}">
                <a16:creationId xmlns:a16="http://schemas.microsoft.com/office/drawing/2014/main" id="{4E736B3F-F02E-94AB-8AA3-393B782D7E2E}"/>
              </a:ext>
            </a:extLst>
          </p:cNvPr>
          <p:cNvSpPr/>
          <p:nvPr/>
        </p:nvSpPr>
        <p:spPr>
          <a:xfrm rot="16200000">
            <a:off x="5040718" y="-3333837"/>
            <a:ext cx="4067620" cy="11344893"/>
          </a:xfrm>
          <a:prstGeom prst="blockArc">
            <a:avLst/>
          </a:prstGeom>
          <a:solidFill>
            <a:srgbClr val="4BF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369E3D5-DD9E-5E37-C1E1-9F24DE48F07C}"/>
              </a:ext>
            </a:extLst>
          </p:cNvPr>
          <p:cNvSpPr/>
          <p:nvPr/>
        </p:nvSpPr>
        <p:spPr>
          <a:xfrm>
            <a:off x="3133261" y="-1"/>
            <a:ext cx="9058739" cy="5978951"/>
          </a:xfrm>
          <a:prstGeom prst="rect">
            <a:avLst/>
          </a:prstGeom>
          <a:solidFill>
            <a:srgbClr val="0000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927E0A0-2350-DA49-AC05-23DF9146A3B5}"/>
              </a:ext>
            </a:extLst>
          </p:cNvPr>
          <p:cNvSpPr/>
          <p:nvPr/>
        </p:nvSpPr>
        <p:spPr>
          <a:xfrm rot="10800000">
            <a:off x="1841183" y="178140"/>
            <a:ext cx="10308078" cy="4246342"/>
          </a:xfrm>
          <a:prstGeom prst="ellipse">
            <a:avLst/>
          </a:prstGeom>
          <a:gradFill>
            <a:gsLst>
              <a:gs pos="0">
                <a:srgbClr val="00007A"/>
              </a:gs>
              <a:gs pos="99000">
                <a:srgbClr val="00B0F0"/>
              </a:gs>
              <a:gs pos="57000">
                <a:srgbClr val="2908C7"/>
              </a:gs>
            </a:gsLst>
            <a:lin ang="10800000" scaled="1"/>
          </a:gradFill>
          <a:ln w="76200">
            <a:solidFill>
              <a:srgbClr val="4BFA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23DE71-8CD1-AA4C-BD97-5651FFF6C890}"/>
              </a:ext>
            </a:extLst>
          </p:cNvPr>
          <p:cNvSpPr/>
          <p:nvPr/>
        </p:nvSpPr>
        <p:spPr>
          <a:xfrm>
            <a:off x="2746302" y="1424148"/>
            <a:ext cx="84978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Использование ИКОП "</a:t>
            </a:r>
            <a:r>
              <a:rPr lang="ru-RU" sz="3600" dirty="0" err="1">
                <a:solidFill>
                  <a:schemeClr val="bg1"/>
                </a:solidFill>
              </a:rPr>
              <a:t>Сферум</a:t>
            </a:r>
            <a:r>
              <a:rPr lang="ru-RU" sz="3600" dirty="0">
                <a:solidFill>
                  <a:schemeClr val="bg1"/>
                </a:solidFill>
              </a:rPr>
              <a:t>" 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для организации проектной деятельности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 обучающихся с ОВЗ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EB9D7B-1905-4F7B-9F71-9F390252B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4920" y="4818454"/>
            <a:ext cx="9144000" cy="967902"/>
          </a:xfrm>
        </p:spPr>
        <p:txBody>
          <a:bodyPr>
            <a:normAutofit/>
          </a:bodyPr>
          <a:lstStyle/>
          <a:p>
            <a:pPr algn="r"/>
            <a:r>
              <a:rPr lang="ru-RU" sz="2200" b="1" dirty="0">
                <a:solidFill>
                  <a:schemeClr val="bg1"/>
                </a:solidFill>
              </a:rPr>
              <a:t>Любимова Виктория Викторовна</a:t>
            </a:r>
            <a:r>
              <a:rPr lang="ru-RU" sz="2200" dirty="0">
                <a:solidFill>
                  <a:schemeClr val="bg1"/>
                </a:solidFill>
              </a:rPr>
              <a:t>,</a:t>
            </a:r>
          </a:p>
          <a:p>
            <a:pPr algn="r"/>
            <a:r>
              <a:rPr lang="ru-RU" sz="2000" i="1" dirty="0">
                <a:solidFill>
                  <a:schemeClr val="bg1"/>
                </a:solidFill>
              </a:rPr>
              <a:t>методист ИМЦ Колпинского района Санкт-Петербурга</a:t>
            </a:r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21A8AEAD-FA3F-E604-00BE-6768DB53D6FD}"/>
              </a:ext>
            </a:extLst>
          </p:cNvPr>
          <p:cNvSpPr txBox="1">
            <a:spLocks/>
          </p:cNvSpPr>
          <p:nvPr/>
        </p:nvSpPr>
        <p:spPr>
          <a:xfrm>
            <a:off x="6070100" y="6220997"/>
            <a:ext cx="2453640" cy="557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200" b="1" dirty="0">
                <a:solidFill>
                  <a:schemeClr val="bg1"/>
                </a:solidFill>
              </a:rPr>
              <a:t>21 января 2025 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10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E3B04-C6A1-8E85-088C-7BC8035DD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0268826-7CFB-BB0D-1F55-59EAC9893569}"/>
              </a:ext>
            </a:extLst>
          </p:cNvPr>
          <p:cNvGrpSpPr/>
          <p:nvPr/>
        </p:nvGrpSpPr>
        <p:grpSpPr>
          <a:xfrm>
            <a:off x="232128" y="1381731"/>
            <a:ext cx="3848100" cy="3533775"/>
            <a:chOff x="232128" y="1381731"/>
            <a:chExt cx="3848100" cy="353377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D612778-D81B-1967-D74A-F2335790B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128" y="1381731"/>
              <a:ext cx="3848100" cy="3533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8E4475F5-D55B-776C-E24D-C23E7EBF96DA}"/>
                </a:ext>
              </a:extLst>
            </p:cNvPr>
            <p:cNvSpPr/>
            <p:nvPr/>
          </p:nvSpPr>
          <p:spPr>
            <a:xfrm>
              <a:off x="395112" y="3558822"/>
              <a:ext cx="1761066" cy="460023"/>
            </a:xfrm>
            <a:prstGeom prst="roundRect">
              <a:avLst/>
            </a:prstGeom>
            <a:noFill/>
            <a:ln w="38100">
              <a:solidFill>
                <a:srgbClr val="00A4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C666D0D-15D2-249A-F1A0-B2E9CEDB3762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BC77F2B-A631-9CBA-A39A-E7DE19C04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9350939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чата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26BADA-10AA-CC83-4C02-8768600FC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294" y="1049333"/>
            <a:ext cx="5634963" cy="5683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AEEA4B-E593-1ACC-19AB-D545EE363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477" y="1711677"/>
            <a:ext cx="4162425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051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93F49-CAA0-1D68-5A4C-BD7BD6FE6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E0F37B-7E12-3D07-8B03-0F82A9597579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75E415D-571A-77EE-5870-F508F334F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9350939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чата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B21D81-3114-5EAA-489C-146B82697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706" y="2211859"/>
            <a:ext cx="9306590" cy="3348682"/>
          </a:xfrm>
          <a:prstGeom prst="rect">
            <a:avLst/>
          </a:prstGeom>
        </p:spPr>
      </p:pic>
      <p:sp>
        <p:nvSpPr>
          <p:cNvPr id="11" name="Объект 3">
            <a:extLst>
              <a:ext uri="{FF2B5EF4-FFF2-40B4-BE49-F238E27FC236}">
                <a16:creationId xmlns:a16="http://schemas.microsoft.com/office/drawing/2014/main" id="{8BFF5931-E539-1AB0-28BB-61DEAFD30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554" y="1104372"/>
            <a:ext cx="8545335" cy="8356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Автоматическая расшифровка голосовых сообщений</a:t>
            </a:r>
          </a:p>
          <a:p>
            <a:pPr marL="0" indent="0">
              <a:buNone/>
            </a:pPr>
            <a:r>
              <a:rPr lang="ru-RU" dirty="0"/>
              <a:t>Применять с осторожностью – не всегда корректно!</a:t>
            </a:r>
          </a:p>
        </p:txBody>
      </p:sp>
      <p:pic>
        <p:nvPicPr>
          <p:cNvPr id="5124" name="Picture 4" descr="Голосовое сообщение – Бесплатные иконки: интерфейс">
            <a:extLst>
              <a:ext uri="{FF2B5EF4-FFF2-40B4-BE49-F238E27FC236}">
                <a16:creationId xmlns:a16="http://schemas.microsoft.com/office/drawing/2014/main" id="{25061C8B-8C73-5441-E7EB-465F9016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3" b="89778" l="889" r="97778">
                        <a14:foregroundMark x1="7111" y1="73333" x2="7111" y2="73333"/>
                        <a14:foregroundMark x1="1333" y1="75111" x2="1333" y2="75111"/>
                        <a14:foregroundMark x1="14222" y1="74222" x2="14222" y2="74222"/>
                        <a14:foregroundMark x1="20000" y1="75111" x2="20000" y2="75111"/>
                        <a14:foregroundMark x1="26222" y1="74222" x2="26222" y2="74222"/>
                        <a14:foregroundMark x1="33778" y1="72444" x2="33778" y2="72444"/>
                        <a14:foregroundMark x1="39556" y1="72000" x2="39556" y2="72000"/>
                        <a14:foregroundMark x1="46222" y1="72444" x2="46222" y2="72444"/>
                        <a14:foregroundMark x1="52000" y1="71556" x2="52000" y2="71556"/>
                        <a14:foregroundMark x1="59556" y1="74222" x2="59556" y2="74222"/>
                        <a14:foregroundMark x1="66667" y1="72444" x2="66667" y2="72444"/>
                        <a14:foregroundMark x1="72889" y1="73778" x2="72889" y2="73778"/>
                        <a14:foregroundMark x1="79556" y1="72444" x2="79556" y2="72444"/>
                        <a14:foregroundMark x1="86222" y1="72444" x2="86222" y2="72444"/>
                        <a14:foregroundMark x1="92444" y1="73333" x2="92444" y2="73333"/>
                        <a14:foregroundMark x1="98222" y1="73778" x2="98222" y2="73778"/>
                        <a14:foregroundMark x1="59111" y1="8444" x2="82222" y2="5333"/>
                        <a14:foregroundMark x1="82222" y1="5333" x2="83111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4" y="1696960"/>
            <a:ext cx="1851782" cy="185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146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D028B-B774-D375-B4D8-34063BCEC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6E9789C-73E5-C328-314B-0CCC91D9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9350939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Видеосвязь в чате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C06BA9-59F4-0454-6539-B3F110862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479" y="1052620"/>
            <a:ext cx="4714554" cy="142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07BDFD-11F0-8B36-1D18-30C43392F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02" y="2658452"/>
            <a:ext cx="10955642" cy="3976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6C6B51-48EA-40AD-A100-D3C5D6832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395" y="1008102"/>
            <a:ext cx="2972901" cy="1509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51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9E87E-E6EF-0F6A-9852-0622527DA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17FA4F3-4A7E-3DAE-B47B-CD51103B766B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AD1DC70-39B4-F5DD-D1F5-803B3002C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9350939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Видеосвязь в чате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FF1F67-1763-BF16-EC07-3170EDFE4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019" y="1209036"/>
            <a:ext cx="6739111" cy="512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Концепция видео-звонков друзей">
            <a:extLst>
              <a:ext uri="{FF2B5EF4-FFF2-40B4-BE49-F238E27FC236}">
                <a16:creationId xmlns:a16="http://schemas.microsoft.com/office/drawing/2014/main" id="{B9E895AE-7F96-33BC-FFE0-6BB394DF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708087"/>
            <a:ext cx="2367786" cy="15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810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BAF18-5818-47BC-3F42-F27D4D2BC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541CB92-62DB-8BA7-DDCF-22206474F1B3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5E21296-3DA0-752E-4894-25EA9F99E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9350939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Видеосвязь в чате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F58319-2035-0383-2D16-75F11128E1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17" r="32722"/>
          <a:stretch/>
        </p:blipFill>
        <p:spPr>
          <a:xfrm>
            <a:off x="2641543" y="1021176"/>
            <a:ext cx="3038833" cy="55285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DC7C3B-A2DF-F3B5-6B13-E0C0116BA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280" y="2840349"/>
            <a:ext cx="3038833" cy="189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C5DB567-8FD0-DF77-3C31-0ECEAC073940}"/>
              </a:ext>
            </a:extLst>
          </p:cNvPr>
          <p:cNvCxnSpPr>
            <a:cxnSpLocks/>
          </p:cNvCxnSpPr>
          <p:nvPr/>
        </p:nvCxnSpPr>
        <p:spPr>
          <a:xfrm>
            <a:off x="4842280" y="5013188"/>
            <a:ext cx="3038833" cy="0"/>
          </a:xfrm>
          <a:prstGeom prst="straightConnector1">
            <a:avLst/>
          </a:prstGeom>
          <a:ln w="38100">
            <a:solidFill>
              <a:srgbClr val="00A4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4D4FB36-5CEB-D5F6-6BED-9D3FAC0360F1}"/>
              </a:ext>
            </a:extLst>
          </p:cNvPr>
          <p:cNvCxnSpPr>
            <a:cxnSpLocks/>
          </p:cNvCxnSpPr>
          <p:nvPr/>
        </p:nvCxnSpPr>
        <p:spPr>
          <a:xfrm flipV="1">
            <a:off x="3905975" y="4307776"/>
            <a:ext cx="669661" cy="176795"/>
          </a:xfrm>
          <a:prstGeom prst="straightConnector1">
            <a:avLst/>
          </a:prstGeom>
          <a:ln w="38100">
            <a:solidFill>
              <a:srgbClr val="00A4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1D957A3-3A74-7DDA-28F9-ED669F05A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564" y="884334"/>
            <a:ext cx="3598272" cy="5802214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D02BCB4-3D1C-120A-FDE8-5EBB83BC4382}"/>
              </a:ext>
            </a:extLst>
          </p:cNvPr>
          <p:cNvSpPr/>
          <p:nvPr/>
        </p:nvSpPr>
        <p:spPr>
          <a:xfrm>
            <a:off x="7978452" y="3248123"/>
            <a:ext cx="3772495" cy="628469"/>
          </a:xfrm>
          <a:prstGeom prst="roundRect">
            <a:avLst/>
          </a:prstGeom>
          <a:noFill/>
          <a:ln w="38100">
            <a:solidFill>
              <a:srgbClr val="00A4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C6D165-6133-8F04-9E6D-BFA92D0E7E88}"/>
              </a:ext>
            </a:extLst>
          </p:cNvPr>
          <p:cNvSpPr txBox="1"/>
          <p:nvPr/>
        </p:nvSpPr>
        <p:spPr>
          <a:xfrm>
            <a:off x="9428206" y="2887007"/>
            <a:ext cx="1779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</a:rPr>
              <a:t>Для телемоста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85EA5BD-946D-1157-3E62-E94E8A6E5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30" y="1360820"/>
            <a:ext cx="1940501" cy="234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91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625B201-FD62-D542-C6E8-54357B250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9350939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проведения телемоста</a:t>
            </a:r>
          </a:p>
        </p:txBody>
      </p:sp>
      <p:pic>
        <p:nvPicPr>
          <p:cNvPr id="2" name="вирт экск">
            <a:hlinkClick r:id="" action="ppaction://media"/>
            <a:extLst>
              <a:ext uri="{FF2B5EF4-FFF2-40B4-BE49-F238E27FC236}">
                <a16:creationId xmlns:a16="http://schemas.microsoft.com/office/drawing/2014/main" id="{CC5D9ABD-9B5C-8AAA-5E27-30019E7AB0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34911" r="34551"/>
          <a:stretch/>
        </p:blipFill>
        <p:spPr>
          <a:xfrm>
            <a:off x="884903" y="1376516"/>
            <a:ext cx="2861188" cy="5270029"/>
          </a:xfrm>
          <a:prstGeom prst="rect">
            <a:avLst/>
          </a:prstGeom>
        </p:spPr>
      </p:pic>
      <p:pic>
        <p:nvPicPr>
          <p:cNvPr id="3" name="экск2">
            <a:hlinkClick r:id="" action="ppaction://media"/>
            <a:extLst>
              <a:ext uri="{FF2B5EF4-FFF2-40B4-BE49-F238E27FC236}">
                <a16:creationId xmlns:a16="http://schemas.microsoft.com/office/drawing/2014/main" id="{1A544EF9-60A5-5CDE-750F-B59E49CD2A3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25052" r="25674"/>
          <a:stretch/>
        </p:blipFill>
        <p:spPr>
          <a:xfrm>
            <a:off x="4800588" y="1942431"/>
            <a:ext cx="3082437" cy="3518821"/>
          </a:xfrm>
          <a:prstGeom prst="rect">
            <a:avLst/>
          </a:prstGeom>
        </p:spPr>
      </p:pic>
      <p:pic>
        <p:nvPicPr>
          <p:cNvPr id="4" name="вопросы2">
            <a:hlinkClick r:id="" action="ppaction://media"/>
            <a:extLst>
              <a:ext uri="{FF2B5EF4-FFF2-40B4-BE49-F238E27FC236}">
                <a16:creationId xmlns:a16="http://schemas.microsoft.com/office/drawing/2014/main" id="{9281A573-7E53-40BC-4B83-D53DCA07AE8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rcRect l="34885" t="143" r="35518" b="-143"/>
          <a:stretch/>
        </p:blipFill>
        <p:spPr>
          <a:xfrm>
            <a:off x="8750400" y="1376516"/>
            <a:ext cx="2736689" cy="52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1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72898-36B8-FA35-D536-75D8307BF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19D1CCA-862A-1EFB-1616-E7BEADAEE7C2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FFFE36-B152-7409-BE3B-F093BC325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9350939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Видеосвязь в чате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08DDDB-BEA6-6434-DEC5-957E697F97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17" r="32722"/>
          <a:stretch/>
        </p:blipFill>
        <p:spPr>
          <a:xfrm>
            <a:off x="3306162" y="1071524"/>
            <a:ext cx="3038833" cy="5528527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B35CF6F-71D3-A528-64B3-09C638B7F550}"/>
              </a:ext>
            </a:extLst>
          </p:cNvPr>
          <p:cNvSpPr/>
          <p:nvPr/>
        </p:nvSpPr>
        <p:spPr>
          <a:xfrm>
            <a:off x="3306162" y="1235676"/>
            <a:ext cx="1871319" cy="568410"/>
          </a:xfrm>
          <a:prstGeom prst="roundRect">
            <a:avLst/>
          </a:prstGeom>
          <a:noFill/>
          <a:ln w="38100">
            <a:solidFill>
              <a:srgbClr val="00A4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0FD882-0BE3-F8A6-3F6F-8F2CD551F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503" y="2963562"/>
            <a:ext cx="4495800" cy="3352800"/>
          </a:xfrm>
          <a:prstGeom prst="rect">
            <a:avLst/>
          </a:prstGeom>
        </p:spPr>
      </p:pic>
      <p:sp>
        <p:nvSpPr>
          <p:cNvPr id="10" name="Объект 3">
            <a:extLst>
              <a:ext uri="{FF2B5EF4-FFF2-40B4-BE49-F238E27FC236}">
                <a16:creationId xmlns:a16="http://schemas.microsoft.com/office/drawing/2014/main" id="{06E09C92-E5E1-8941-2427-4B067605B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2422" y="1235676"/>
            <a:ext cx="5212881" cy="1638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Скачать видео можно, открыв его в чате после того, как запись обработается</a:t>
            </a:r>
          </a:p>
        </p:txBody>
      </p:sp>
      <p:pic>
        <p:nvPicPr>
          <p:cNvPr id="6146" name="Picture 2" descr="Дети читают стихи А.С.Пушкина - Смотреть онлайн в поиске Яндекса по Видео">
            <a:extLst>
              <a:ext uri="{FF2B5EF4-FFF2-40B4-BE49-F238E27FC236}">
                <a16:creationId xmlns:a16="http://schemas.microsoft.com/office/drawing/2014/main" id="{16DB0400-7325-7598-56E4-9B42BB670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90" y="1519881"/>
            <a:ext cx="2296018" cy="16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Цветок без стебля">
            <a:extLst>
              <a:ext uri="{FF2B5EF4-FFF2-40B4-BE49-F238E27FC236}">
                <a16:creationId xmlns:a16="http://schemas.microsoft.com/office/drawing/2014/main" id="{21B2699E-F128-3E1C-C343-018485F45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9896" y="1790531"/>
            <a:ext cx="346358" cy="346358"/>
          </a:xfrm>
          <a:prstGeom prst="rect">
            <a:avLst/>
          </a:prstGeom>
        </p:spPr>
      </p:pic>
      <p:pic>
        <p:nvPicPr>
          <p:cNvPr id="22" name="Рисунок 21" descr="Цветок без стебля">
            <a:extLst>
              <a:ext uri="{FF2B5EF4-FFF2-40B4-BE49-F238E27FC236}">
                <a16:creationId xmlns:a16="http://schemas.microsoft.com/office/drawing/2014/main" id="{37C45487-4598-9665-738E-495D0C4F8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361" y="1720391"/>
            <a:ext cx="346358" cy="34635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371FF753-707C-C55B-3949-F0565AACE9C9}"/>
              </a:ext>
            </a:extLst>
          </p:cNvPr>
          <p:cNvSpPr/>
          <p:nvPr/>
        </p:nvSpPr>
        <p:spPr>
          <a:xfrm>
            <a:off x="838200" y="1859280"/>
            <a:ext cx="106680" cy="685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D5F5679-9271-0D48-937E-3619503E8165}"/>
              </a:ext>
            </a:extLst>
          </p:cNvPr>
          <p:cNvSpPr/>
          <p:nvPr/>
        </p:nvSpPr>
        <p:spPr>
          <a:xfrm>
            <a:off x="1589735" y="1927860"/>
            <a:ext cx="106680" cy="685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416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E52B1F-427F-978E-88A6-B7E99BCCC6F2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8B6C5E2-AED1-EDFA-1F9B-0254F795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8446770" cy="628469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Демонстрация экрана при видео-конференц-связи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260769-59E0-9436-60F4-21FFAB628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61" y="1238497"/>
            <a:ext cx="4385887" cy="26855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64F326-8613-E3C7-C5EB-566B60A72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716" y="948960"/>
            <a:ext cx="6527343" cy="571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7033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AB5A8-91D5-5948-B774-F1CD2D616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D1B3E0-31D6-7D10-54B0-CF3FE48BD37C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1A3C844-B7BA-283F-AA49-97B36383D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8446770" cy="628469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Совместная работа на интерактивной онлайн-доске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3A251E-8B9E-CC49-2646-B1AAF1622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" y="1199632"/>
            <a:ext cx="481965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2651D5-6B79-45F6-324D-92C50603A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222" y="1505549"/>
            <a:ext cx="5436528" cy="410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FAD3A9-C1C2-9742-BCB5-87C36AE33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879" y="4286377"/>
            <a:ext cx="4603443" cy="155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C9FC89-54F0-10F4-5281-0C031569C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678" y="5991200"/>
            <a:ext cx="5588941" cy="65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38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7B3FB-94EC-8698-EB8A-BC5A1A6D1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ABA1E96-37C4-ED5F-1BE2-D62EEC545F08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34B621C-E740-2359-A984-7E868CCCA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8446770" cy="628469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Совместная работа на интерактивной онлайн-доске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999A1F-9769-7F00-BA1A-C9D78B05C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019" y="929482"/>
            <a:ext cx="8920900" cy="57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39617-A1AD-785A-E671-B560266A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C32771-041E-63A9-4CC3-54BEC5E3726E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829330-6DF9-EEE5-DA0B-AE0D1525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8532495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 деятельность обучающихся с ОВЗ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E2CCAAA-874F-7023-CDE5-35A66A5B4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1430" y="1148213"/>
            <a:ext cx="9051304" cy="953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Специфика организации коллективной работы над проектом при участии детей с ОВЗ: </a:t>
            </a:r>
            <a:endParaRPr lang="ru-RU" sz="4000" dirty="0"/>
          </a:p>
        </p:txBody>
      </p:sp>
      <p:pic>
        <p:nvPicPr>
          <p:cNvPr id="2" name="Picture 2" descr="Дружба: векторные изображения и иллюстрации, которые можно скачать  бесплатно | Freepik">
            <a:extLst>
              <a:ext uri="{FF2B5EF4-FFF2-40B4-BE49-F238E27FC236}">
                <a16:creationId xmlns:a16="http://schemas.microsoft.com/office/drawing/2014/main" id="{D5E7E08E-B4A8-37F0-34F6-FAADFAB36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72" b="89941" l="9467" r="92308">
                        <a14:foregroundMark x1="56509" y1="9172" x2="59467" y2="9172"/>
                        <a14:foregroundMark x1="92308" y1="44379" x2="90828" y2="4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439637"/>
            <a:ext cx="2425645" cy="209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8FF62DB-2A02-151C-4C61-8BF5A8833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727256"/>
              </p:ext>
            </p:extLst>
          </p:nvPr>
        </p:nvGraphicFramePr>
        <p:xfrm>
          <a:off x="2868580" y="2235067"/>
          <a:ext cx="81280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238">
                  <a:extLst>
                    <a:ext uri="{9D8B030D-6E8A-4147-A177-3AD203B41FA5}">
                      <a16:colId xmlns:a16="http://schemas.microsoft.com/office/drawing/2014/main" val="949888017"/>
                    </a:ext>
                  </a:extLst>
                </a:gridCol>
                <a:gridCol w="4167762">
                  <a:extLst>
                    <a:ext uri="{9D8B030D-6E8A-4147-A177-3AD203B41FA5}">
                      <a16:colId xmlns:a16="http://schemas.microsoft.com/office/drawing/2014/main" val="24535171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2400" dirty="0"/>
                        <a:t>Возможности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Трудности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417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Наличие свободного времени, если вынужденно находится дома, распределение видов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Ограниченные возможности совместной работы (в лечебном учреждении, ограниченная подвижность и т.п.)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184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Жажда общения, желание быть полезным, желание проявить себя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Организация эффективной работы всех участников проекта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943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Современные цифровые инструменты позволяют включиться в общую работу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Необходимость осваивать различные способы дистанционного взаимодействия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864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40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E52B1F-427F-978E-88A6-B7E99BCCC6F2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8B6C5E2-AED1-EDFA-1F9B-0254F795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005" y="76200"/>
            <a:ext cx="9068984" cy="6000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Накопление информации в облачном хранилище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96BA4B-2532-9157-A101-85B3ABC0B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86" y="1853160"/>
            <a:ext cx="11612638" cy="9100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3C5764-A43B-1B52-147C-34FA1ABAC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86" y="2993132"/>
            <a:ext cx="11318230" cy="31139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D5DB8B-2ACB-9FDA-7BE2-3300CFDA78CB}"/>
              </a:ext>
            </a:extLst>
          </p:cNvPr>
          <p:cNvSpPr txBox="1"/>
          <p:nvPr/>
        </p:nvSpPr>
        <p:spPr>
          <a:xfrm>
            <a:off x="2620508" y="1119987"/>
            <a:ext cx="7956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hlinkClick r:id="rId5"/>
              </a:rPr>
              <a:t>https://sferum.ru/?p=dashboard&amp;schoolId=*********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5965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98A75-9043-6750-1AEE-A547CC9CD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CF9B034-20AE-34D5-2CAB-8EEC0A378FD5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CD8130B-E0C0-9FF0-FD6F-61D637B4C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005" y="76200"/>
            <a:ext cx="9068984" cy="6000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Накопление информации в облачном хранилище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BB182D-B827-57AA-D287-9CB8B1328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60" y="1084306"/>
            <a:ext cx="7627619" cy="3092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EE9E80-7322-4603-D3B9-14EAFFFAC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027" y="3386524"/>
            <a:ext cx="8177843" cy="2849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5343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444DD-16B6-015F-49B7-E03A3D916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0229F2-C13E-FFA9-A0D4-917BAED55F46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0C63DF7-A94F-D838-948B-737392E8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005" y="76200"/>
            <a:ext cx="9068984" cy="6000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Накопление информации в облачном хранилище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E61ED1-A9A0-5A92-7F8B-CF3754769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186" y="1730613"/>
            <a:ext cx="6910841" cy="40276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65AE76-AEAD-097E-F6C3-8B4C5C65A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54" y="1376491"/>
            <a:ext cx="3519772" cy="438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559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B9493-88D6-C292-DFB2-42F558B5C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EBBC79-FE56-6A74-83A8-A0BDEFD72159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1690B5F-876F-57F0-7DBB-8E8D721DA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005" y="76200"/>
            <a:ext cx="9068984" cy="6000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сбора файлов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B59C13-52D4-123D-BDD1-3BC32BFAC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55" y="1020130"/>
            <a:ext cx="481965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386F23-7D70-3F1C-861E-C5E61A6CF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680" y="2437297"/>
            <a:ext cx="4699938" cy="32977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1A0A47-9F99-4E38-BD01-F3118078A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759" y="1122995"/>
            <a:ext cx="4295121" cy="5298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400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E52B1F-427F-978E-88A6-B7E99BCCC6F2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8B6C5E2-AED1-EDFA-1F9B-0254F795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004" y="76200"/>
            <a:ext cx="8522971" cy="6000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документов в облачном хранилище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89D6330-DFDD-F6B9-9011-19E6D1520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46" y="1320564"/>
            <a:ext cx="7517207" cy="29673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9240B0E-D872-13D2-3A00-2F2579518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7061"/>
            <a:ext cx="4923453" cy="4933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559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52E67-973F-8964-F1B4-B195A5442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FDFF5F-FE77-B5A6-4642-5772AD19A6B5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E408E7F-7E07-0CB2-F05C-D3013BA3D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004" y="76200"/>
            <a:ext cx="7618095" cy="6000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Совместное редактирование документов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FF645D-527A-2183-82B7-46B690DA5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776" y="972967"/>
            <a:ext cx="3724275" cy="53816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D59B-443F-BEEB-011B-1729F4D3B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051" y="2792627"/>
            <a:ext cx="5454368" cy="3688619"/>
          </a:xfrm>
          <a:prstGeom prst="rect">
            <a:avLst/>
          </a:prstGeom>
        </p:spPr>
      </p:pic>
      <p:pic>
        <p:nvPicPr>
          <p:cNvPr id="7170" name="Picture 2" descr="Трое из Простоквашино - купить почтовую открытку">
            <a:extLst>
              <a:ext uri="{FF2B5EF4-FFF2-40B4-BE49-F238E27FC236}">
                <a16:creationId xmlns:a16="http://schemas.microsoft.com/office/drawing/2014/main" id="{868C2D35-6BE7-2A70-6903-2B68A2446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2844" r="2772" b="12877"/>
          <a:stretch/>
        </p:blipFill>
        <p:spPr bwMode="auto">
          <a:xfrm>
            <a:off x="66675" y="1300549"/>
            <a:ext cx="2528842" cy="16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859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E52B1F-427F-978E-88A6-B7E99BCCC6F2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8B6C5E2-AED1-EDFA-1F9B-0254F795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7091783" cy="628469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 деятельность обучающихся с ОВЗ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F6874EB-A9C0-9450-8BCB-7ED243F2B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705" y="1079770"/>
            <a:ext cx="9352861" cy="701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Отзывы участников конкурса показывают важность такой работы</a:t>
            </a:r>
            <a:endParaRPr lang="ru-RU" sz="36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17EBCAF-69EB-AF1D-1B6B-37E78B9733F2}"/>
              </a:ext>
            </a:extLst>
          </p:cNvPr>
          <p:cNvGrpSpPr/>
          <p:nvPr/>
        </p:nvGrpSpPr>
        <p:grpSpPr>
          <a:xfrm>
            <a:off x="2592705" y="1664855"/>
            <a:ext cx="6736121" cy="2396504"/>
            <a:chOff x="2592705" y="1664855"/>
            <a:chExt cx="6736121" cy="239650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EA6E6BF-EB1A-4130-5BF6-5B2932A2B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2705" y="1664855"/>
              <a:ext cx="6736121" cy="23965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A5A447A-4E9B-3F93-D795-AA7750380D12}"/>
                </a:ext>
              </a:extLst>
            </p:cNvPr>
            <p:cNvSpPr/>
            <p:nvPr/>
          </p:nvSpPr>
          <p:spPr>
            <a:xfrm>
              <a:off x="3219856" y="1751844"/>
              <a:ext cx="856034" cy="2288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EB959C8-F666-E8B0-346D-EBE8CA600969}"/>
              </a:ext>
            </a:extLst>
          </p:cNvPr>
          <p:cNvGrpSpPr/>
          <p:nvPr/>
        </p:nvGrpSpPr>
        <p:grpSpPr>
          <a:xfrm>
            <a:off x="4551314" y="3989994"/>
            <a:ext cx="7209426" cy="2546993"/>
            <a:chOff x="4551314" y="3989994"/>
            <a:chExt cx="7209426" cy="254699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BEEA889-2B1B-B7EA-3FA3-BBE7CD165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1314" y="3989994"/>
              <a:ext cx="7209426" cy="25469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F697F81-DC81-84D8-E9CC-52052D9B07E9}"/>
                </a:ext>
              </a:extLst>
            </p:cNvPr>
            <p:cNvSpPr/>
            <p:nvPr/>
          </p:nvSpPr>
          <p:spPr>
            <a:xfrm>
              <a:off x="5155659" y="4143983"/>
              <a:ext cx="1361873" cy="2626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AB2CF6-0378-FC40-FFB4-3CF92EFBD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75" b="95280" l="9717" r="89879">
                        <a14:foregroundMark x1="33603" y1="7375" x2="44939" y2="7965"/>
                        <a14:foregroundMark x1="46964" y1="23599" x2="48178" y2="32448"/>
                        <a14:foregroundMark x1="59109" y1="31268" x2="64777" y2="34808"/>
                        <a14:foregroundMark x1="29960" y1="47198" x2="33198" y2="61652"/>
                        <a14:foregroundMark x1="31984" y1="49558" x2="35628" y2="68437"/>
                        <a14:foregroundMark x1="27126" y1="65782" x2="14575" y2="81416"/>
                        <a14:foregroundMark x1="17004" y1="87021" x2="37247" y2="95280"/>
                        <a14:foregroundMark x1="37247" y1="95280" x2="55870" y2="89086"/>
                        <a14:foregroundMark x1="55870" y1="89086" x2="60729" y2="80826"/>
                        <a14:foregroundMark x1="35628" y1="63422" x2="57895" y2="69912"/>
                        <a14:foregroundMark x1="57895" y1="69912" x2="59109" y2="78761"/>
                        <a14:foregroundMark x1="30769" y1="64897" x2="13765" y2="76696"/>
                        <a14:foregroundMark x1="13765" y1="76696" x2="12955" y2="79941"/>
                        <a14:foregroundMark x1="26721" y1="65192" x2="15385" y2="73746"/>
                        <a14:foregroundMark x1="17409" y1="87611" x2="35223" y2="94985"/>
                        <a14:foregroundMark x1="35223" y1="94985" x2="49798" y2="92035"/>
                        <a14:foregroundMark x1="18623" y1="89086" x2="32794" y2="95280"/>
                        <a14:foregroundMark x1="25101" y1="70501" x2="34008" y2="83186"/>
                        <a14:foregroundMark x1="20648" y1="76991" x2="37247" y2="84661"/>
                        <a14:foregroundMark x1="31984" y1="67847" x2="48178" y2="77581"/>
                        <a14:foregroundMark x1="48178" y1="77581" x2="38057" y2="86726"/>
                        <a14:foregroundMark x1="20648" y1="82301" x2="44939" y2="82596"/>
                        <a14:foregroundMark x1="44939" y1="82596" x2="46964" y2="78761"/>
                        <a14:foregroundMark x1="48988" y1="74336" x2="41296" y2="89086"/>
                        <a14:foregroundMark x1="41296" y1="89086" x2="34818" y2="90855"/>
                        <a14:foregroundMark x1="29960" y1="67552" x2="36032" y2="78761"/>
                        <a14:foregroundMark x1="40081" y1="66372" x2="43725" y2="72566"/>
                        <a14:foregroundMark x1="49798" y1="79941" x2="48988" y2="89676"/>
                        <a14:foregroundMark x1="75304" y1="85546" x2="82996" y2="83481"/>
                        <a14:foregroundMark x1="70040" y1="85841" x2="68421" y2="86136"/>
                        <a14:foregroundMark x1="69636" y1="88201" x2="74089" y2="94395"/>
                        <a14:foregroundMark x1="75709" y1="94100" x2="81781" y2="89676"/>
                        <a14:foregroundMark x1="84211" y1="85546" x2="84615" y2="91150"/>
                        <a14:foregroundMark x1="70040" y1="85841" x2="70445" y2="93805"/>
                        <a14:foregroundMark x1="74089" y1="95280" x2="81377" y2="92330"/>
                        <a14:foregroundMark x1="78543" y1="94985" x2="83806" y2="93510"/>
                        <a14:foregroundMark x1="73684" y1="87021" x2="73684" y2="870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003" y="1430734"/>
            <a:ext cx="1438805" cy="19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13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07CAE7A-D670-4271-A914-3F9A8128776B}"/>
              </a:ext>
            </a:extLst>
          </p:cNvPr>
          <p:cNvSpPr txBox="1">
            <a:spLocks/>
          </p:cNvSpPr>
          <p:nvPr/>
        </p:nvSpPr>
        <p:spPr>
          <a:xfrm>
            <a:off x="2610049" y="4571191"/>
            <a:ext cx="8794600" cy="1777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Отвечу на вопросы по организации проектной деятельности обучающихся </a:t>
            </a:r>
            <a:br>
              <a:rPr lang="ru-RU" sz="3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личном сообщении в </a:t>
            </a:r>
            <a:r>
              <a:rPr lang="ru-RU" sz="32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Сферуме</a:t>
            </a:r>
            <a:endParaRPr lang="ru-RU" sz="32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73078-0511-2D65-CF65-A9FD6B8882C2}"/>
              </a:ext>
            </a:extLst>
          </p:cNvPr>
          <p:cNvSpPr txBox="1">
            <a:spLocks/>
          </p:cNvSpPr>
          <p:nvPr/>
        </p:nvSpPr>
        <p:spPr>
          <a:xfrm>
            <a:off x="2402012" y="2432967"/>
            <a:ext cx="9210675" cy="925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конкурс дистанционных проектов: </a:t>
            </a:r>
            <a:r>
              <a:rPr lang="en-US" sz="3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http://ya-i-mir.ru/</a:t>
            </a:r>
            <a:r>
              <a:rPr lang="ru-RU" sz="3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Конкурс дистанционных проектов Я познаю мир">
            <a:extLst>
              <a:ext uri="{FF2B5EF4-FFF2-40B4-BE49-F238E27FC236}">
                <a16:creationId xmlns:a16="http://schemas.microsoft.com/office/drawing/2014/main" id="{6CBC86C9-93FA-DAD6-83BF-B4E3E3700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84" y="1341205"/>
            <a:ext cx="47148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07D12C-5A25-C205-3E63-B72B52968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50" y="4204376"/>
            <a:ext cx="2346434" cy="23464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28A7C5-2449-C888-3B85-FF06BC363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0" y="1398042"/>
            <a:ext cx="2346434" cy="234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3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54379-A75D-07C4-9948-A151A608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7614A0-05BC-8D27-3564-DC0EBA52E7F3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A31DEC3-4E05-7F81-B52D-CEEC8FA12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9761220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дистанционного взаимодействия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4D58815-7EA7-AC97-DED5-417DB4F2B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58" y="1236344"/>
            <a:ext cx="9051304" cy="5629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Необходимость в дистанционной работе над проектом возникает, например, в следующих ситуациях:</a:t>
            </a:r>
          </a:p>
          <a:p>
            <a:r>
              <a:rPr lang="ru-RU" sz="2600" dirty="0">
                <a:latin typeface="Calibri" panose="020F0502020204030204" pitchFamily="34" charset="0"/>
                <a:cs typeface="Times New Roman" panose="02020603050405020304" pitchFamily="18" charset="0"/>
              </a:rPr>
              <a:t>Ребенок, обучающийся в классе, на некоторое время попадает в больницу,  вынужден уехать в санаторий, </a:t>
            </a:r>
            <a:br>
              <a:rPr lang="ru-RU" sz="26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dirty="0">
                <a:latin typeface="Calibri" panose="020F0502020204030204" pitchFamily="34" charset="0"/>
                <a:cs typeface="Times New Roman" panose="02020603050405020304" pitchFamily="18" charset="0"/>
              </a:rPr>
              <a:t>на спортивные сборы, по семейным обстоятельствам и т.п.;</a:t>
            </a:r>
          </a:p>
          <a:p>
            <a:r>
              <a:rPr lang="ru-RU" sz="2600" dirty="0">
                <a:latin typeface="Calibri" panose="020F0502020204030204" pitchFamily="34" charset="0"/>
                <a:cs typeface="Times New Roman" panose="02020603050405020304" pitchFamily="18" charset="0"/>
              </a:rPr>
              <a:t>Ребенок на надомном обучении, с ограничением общения,</a:t>
            </a:r>
          </a:p>
          <a:p>
            <a:r>
              <a:rPr lang="ru-RU" sz="2600" dirty="0"/>
              <a:t>Привлечение к работе над проектом участников из другого города;</a:t>
            </a:r>
          </a:p>
          <a:p>
            <a:r>
              <a:rPr lang="ru-RU" sz="2600" dirty="0"/>
              <a:t>Организация телемоста с профессиональными консультантами, виртуальных экскурсий и т.п.</a:t>
            </a:r>
          </a:p>
        </p:txBody>
      </p:sp>
      <p:pic>
        <p:nvPicPr>
          <p:cNvPr id="1026" name="Picture 2" descr="Иллюстрация концепции дизайнера">
            <a:extLst>
              <a:ext uri="{FF2B5EF4-FFF2-40B4-BE49-F238E27FC236}">
                <a16:creationId xmlns:a16="http://schemas.microsoft.com/office/drawing/2014/main" id="{DDA02291-A338-D58B-8127-D02341D17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8" y="1481974"/>
            <a:ext cx="2110640" cy="21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45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754BD-D19C-2B54-D27D-24D6291D3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F7B4334-EB12-BFCF-3E29-861BD32D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7091783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инструменты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817F07C-D3E2-A6B9-5A32-0CA06598D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58" y="1207911"/>
            <a:ext cx="9051304" cy="5328355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Обмен сообщениями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файлами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Быстрые реакции 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Видео-конференц-связь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Визуализация процесса обсуждения</a:t>
            </a:r>
          </a:p>
          <a:p>
            <a:pPr marL="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Хранен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ие подобранной </a:t>
            </a:r>
            <a:b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4000" dirty="0"/>
          </a:p>
        </p:txBody>
      </p:sp>
      <p:pic>
        <p:nvPicPr>
          <p:cNvPr id="1026" name="Picture 2" descr="Иллюстрация плоского дизайна поддержки клиентов">
            <a:extLst>
              <a:ext uri="{FF2B5EF4-FFF2-40B4-BE49-F238E27FC236}">
                <a16:creationId xmlns:a16="http://schemas.microsoft.com/office/drawing/2014/main" id="{6DA75346-ACD6-29D8-A391-E21CAEAD5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t="8641" r="8955" b="8641"/>
          <a:stretch/>
        </p:blipFill>
        <p:spPr bwMode="auto">
          <a:xfrm>
            <a:off x="349938" y="1450591"/>
            <a:ext cx="1840106" cy="183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B69E72-367A-8BC7-9AE8-B2E9B9E4D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535" y="1450591"/>
            <a:ext cx="3574526" cy="6364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6587B6-5D5B-2A24-25EB-DC86F20F2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233" y="2194200"/>
            <a:ext cx="3845828" cy="7691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F928CB-4B6F-16A7-B0C7-CD30847DFF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124"/>
          <a:stretch/>
        </p:blipFill>
        <p:spPr>
          <a:xfrm>
            <a:off x="7660586" y="3141182"/>
            <a:ext cx="4181475" cy="1108976"/>
          </a:xfrm>
          <a:prstGeom prst="rect">
            <a:avLst/>
          </a:prstGeom>
        </p:spPr>
      </p:pic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5DD90150-046F-2FD8-265E-36632F2BFE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971420"/>
              </p:ext>
            </p:extLst>
          </p:nvPr>
        </p:nvGraphicFramePr>
        <p:xfrm>
          <a:off x="9401242" y="4363297"/>
          <a:ext cx="958850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7" imgW="959295" imgH="928769" progId="Paint.Picture">
                  <p:embed/>
                </p:oleObj>
              </mc:Choice>
              <mc:Fallback>
                <p:oleObj name="Точечный рисунок" r:id="rId7" imgW="959295" imgH="928769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01242" y="4363297"/>
                        <a:ext cx="958850" cy="928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A79325-9E4D-70A9-9F9D-710F01601A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9237" y="5650089"/>
            <a:ext cx="2607923" cy="8382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79482F-50E5-4A74-6104-40B110214D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5085" y="5080082"/>
            <a:ext cx="1304782" cy="144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34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5A6E1-7598-9B29-9A4C-FA16340E3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D8FD736-BED3-68AF-FAF1-DBE71DA0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7091783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ИКОП «</a:t>
            </a:r>
            <a:r>
              <a:rPr lang="ru-RU" sz="2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Сферум</a:t>
            </a:r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9F9464-C90E-CB60-92AF-7C267CEF9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554" y="1104372"/>
            <a:ext cx="8545335" cy="547704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ru-RU" dirty="0"/>
              <a:t>Учителя и обучающиеся уже зарегистрированы </a:t>
            </a:r>
            <a:br>
              <a:rPr lang="ru-RU" dirty="0"/>
            </a:br>
            <a:r>
              <a:rPr lang="ru-RU" dirty="0"/>
              <a:t>в системе в своих ОУ, но можно и пригласить из другого ОУ, родителей, консультантов и т.п.</a:t>
            </a:r>
          </a:p>
          <a:p>
            <a:pPr>
              <a:spcBef>
                <a:spcPts val="1800"/>
              </a:spcBef>
            </a:pPr>
            <a:r>
              <a:rPr lang="ru-RU" dirty="0"/>
              <a:t>Система защищена от постороннего доступа</a:t>
            </a:r>
          </a:p>
          <a:p>
            <a:pPr>
              <a:spcBef>
                <a:spcPts val="1800"/>
              </a:spcBef>
            </a:pPr>
            <a:r>
              <a:rPr lang="ru-RU" dirty="0"/>
              <a:t>В одном сервисе </a:t>
            </a:r>
            <a:r>
              <a:rPr lang="en-US" dirty="0"/>
              <a:t>VK</a:t>
            </a:r>
            <a:r>
              <a:rPr lang="ru-RU" dirty="0"/>
              <a:t> мессенджер </a:t>
            </a:r>
            <a:r>
              <a:rPr lang="en-US" dirty="0">
                <a:hlinkClick r:id="rId3"/>
              </a:rPr>
              <a:t>https://web.vk.me/</a:t>
            </a:r>
            <a:r>
              <a:rPr lang="ru-RU" dirty="0"/>
              <a:t> объединены основные инструменты (чат, видеосвязь и т.п.), легко создавать чаты, группировать в папки</a:t>
            </a:r>
          </a:p>
          <a:p>
            <a:pPr>
              <a:spcBef>
                <a:spcPts val="1800"/>
              </a:spcBef>
            </a:pPr>
            <a:r>
              <a:rPr lang="ru-RU" dirty="0"/>
              <a:t>Учителя получают дополнительные 32 Гб </a:t>
            </a:r>
            <a:br>
              <a:rPr lang="ru-RU" dirty="0"/>
            </a:br>
            <a:r>
              <a:rPr lang="ru-RU" dirty="0"/>
              <a:t>в облачном хранилище файлов </a:t>
            </a:r>
          </a:p>
          <a:p>
            <a:pPr>
              <a:spcBef>
                <a:spcPts val="1800"/>
              </a:spcBef>
            </a:pPr>
            <a:r>
              <a:rPr lang="ru-RU" dirty="0"/>
              <a:t>Есть специальные возможности (расшифровка голосового сообщения)</a:t>
            </a:r>
          </a:p>
        </p:txBody>
      </p:sp>
      <p:pic>
        <p:nvPicPr>
          <p:cNvPr id="2050" name="Picture 2" descr="Сферум">
            <a:extLst>
              <a:ext uri="{FF2B5EF4-FFF2-40B4-BE49-F238E27FC236}">
                <a16:creationId xmlns:a16="http://schemas.microsoft.com/office/drawing/2014/main" id="{245960DA-A39F-8C91-413C-4C0915CC0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9" y="1285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057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E52B1F-427F-978E-88A6-B7E99BCCC6F2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8B6C5E2-AED1-EDFA-1F9B-0254F795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9350939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найти контакты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18259D-9299-01BA-8BEE-A0F1103FF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351" y="1258901"/>
            <a:ext cx="4327823" cy="474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F494B3-93DF-87F1-A096-E25C2417F0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038"/>
          <a:stretch/>
        </p:blipFill>
        <p:spPr>
          <a:xfrm>
            <a:off x="6527041" y="2912533"/>
            <a:ext cx="5009322" cy="286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контакты - Социальные медиа и логотипы Иконки">
            <a:extLst>
              <a:ext uri="{FF2B5EF4-FFF2-40B4-BE49-F238E27FC236}">
                <a16:creationId xmlns:a16="http://schemas.microsoft.com/office/drawing/2014/main" id="{0799915B-A10D-62B2-A0CF-B4AC1E76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3778" l="9333" r="92889">
                        <a14:foregroundMark x1="37333" y1="7556" x2="19556" y2="39111"/>
                        <a14:foregroundMark x1="19556" y1="39111" x2="20889" y2="60444"/>
                        <a14:foregroundMark x1="15556" y1="16444" x2="17778" y2="84000"/>
                        <a14:foregroundMark x1="24444" y1="19111" x2="20444" y2="78222"/>
                        <a14:foregroundMark x1="8889" y1="20444" x2="16000" y2="80889"/>
                        <a14:foregroundMark x1="16000" y1="80889" x2="29333" y2="91111"/>
                        <a14:foregroundMark x1="18667" y1="81333" x2="68889" y2="89778"/>
                        <a14:foregroundMark x1="23111" y1="13778" x2="72889" y2="18222"/>
                        <a14:foregroundMark x1="72889" y1="18222" x2="86667" y2="48444"/>
                        <a14:foregroundMark x1="86667" y1="48444" x2="81333" y2="79556"/>
                        <a14:foregroundMark x1="37333" y1="12000" x2="87111" y2="13778"/>
                        <a14:foregroundMark x1="87111" y1="13778" x2="93333" y2="43111"/>
                        <a14:foregroundMark x1="93333" y1="43111" x2="80000" y2="86667"/>
                        <a14:foregroundMark x1="12889" y1="33333" x2="12889" y2="72000"/>
                        <a14:foregroundMark x1="12889" y1="72000" x2="33778" y2="94222"/>
                        <a14:foregroundMark x1="33778" y1="94222" x2="48000" y2="93778"/>
                        <a14:foregroundMark x1="29333" y1="28889" x2="27556" y2="75556"/>
                        <a14:foregroundMark x1="9778" y1="33333" x2="11556" y2="81778"/>
                        <a14:foregroundMark x1="11556" y1="81778" x2="20889" y2="91556"/>
                        <a14:foregroundMark x1="9333" y1="21333" x2="10667" y2="83111"/>
                        <a14:foregroundMark x1="63111" y1="31111" x2="62222" y2="72889"/>
                        <a14:foregroundMark x1="56000" y1="40000" x2="53333" y2="82667"/>
                        <a14:foregroundMark x1="40889" y1="71556" x2="40889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2" y="1389530"/>
            <a:ext cx="1717485" cy="171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564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39D78-F370-05DC-49E2-E0B495B80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CA4BEB-2B1D-13D0-B611-08C4258E36D2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D6E9086-81AB-CD49-E086-328CEB06C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9350939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тематического чата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941F2E-E763-4110-54B2-E5A31E776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033" y="1231900"/>
            <a:ext cx="58674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Иллюстрация речи пузырь">
            <a:extLst>
              <a:ext uri="{FF2B5EF4-FFF2-40B4-BE49-F238E27FC236}">
                <a16:creationId xmlns:a16="http://schemas.microsoft.com/office/drawing/2014/main" id="{2B1162FA-05EA-0A76-A54B-B884118F8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112" y1="55751" x2="65335" y2="60703"/>
                        <a14:foregroundMark x1="65335" y1="60703" x2="66294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564" y="719818"/>
            <a:ext cx="3146425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8C71D5-2BB9-8DC8-5440-8FF22233C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655" y="3429000"/>
            <a:ext cx="607278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0AC9C8-3471-44A6-52E7-DD2C60722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899" y="5626100"/>
            <a:ext cx="3790950" cy="103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84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6BF17-938F-DCB9-4D8D-57A340226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E44DAA9-85F6-9FD9-3131-AA49449E3F29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74DE9BC-F626-4E31-A454-F69C16150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9350939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Приглашение в чат участников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E24CB6-B800-7FB3-3F62-FFC583182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163" y="1348026"/>
            <a:ext cx="6748754" cy="517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DDB7C5-AA11-BD27-96BF-B4AD2CF33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94" y="1348026"/>
            <a:ext cx="3698572" cy="517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F242E09-618F-1D55-0703-68845E8120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773469"/>
              </p:ext>
            </p:extLst>
          </p:nvPr>
        </p:nvGraphicFramePr>
        <p:xfrm>
          <a:off x="315624" y="2106389"/>
          <a:ext cx="3715424" cy="428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039169" imgH="5815775" progId="">
                  <p:embed/>
                </p:oleObj>
              </mc:Choice>
              <mc:Fallback>
                <p:oleObj r:id="rId5" imgW="5039169" imgH="5815775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5624" y="2106389"/>
                        <a:ext cx="3715424" cy="4287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82E7246-2FE5-2026-FE37-9E8DCEE93717}"/>
              </a:ext>
            </a:extLst>
          </p:cNvPr>
          <p:cNvSpPr/>
          <p:nvPr/>
        </p:nvSpPr>
        <p:spPr>
          <a:xfrm>
            <a:off x="1454163" y="2106389"/>
            <a:ext cx="517512" cy="45583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589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91FD7-950F-83E4-4EFB-5A020B4D9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5577A6F-BB85-6A60-3D1B-4E933A1D2D27}"/>
              </a:ext>
            </a:extLst>
          </p:cNvPr>
          <p:cNvSpPr/>
          <p:nvPr/>
        </p:nvSpPr>
        <p:spPr>
          <a:xfrm>
            <a:off x="-6927" y="6819900"/>
            <a:ext cx="73602" cy="4571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03000BE-E5A6-A4AD-B225-B89764CF2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05" y="0"/>
            <a:ext cx="9350939" cy="628469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чата</a:t>
            </a:r>
          </a:p>
        </p:txBody>
      </p:sp>
      <p:pic>
        <p:nvPicPr>
          <p:cNvPr id="3074" name="Picture 2" descr="Иллюстрация речи пузырь">
            <a:extLst>
              <a:ext uri="{FF2B5EF4-FFF2-40B4-BE49-F238E27FC236}">
                <a16:creationId xmlns:a16="http://schemas.microsoft.com/office/drawing/2014/main" id="{18CAAEB9-D2CC-FAAE-D7F2-F2818281F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112" y1="55751" x2="65335" y2="60703"/>
                        <a14:foregroundMark x1="65335" y1="60703" x2="66294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392" y="447675"/>
            <a:ext cx="3146425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2BF6AA-9CE1-B517-A158-67980ACD3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773" y="1323445"/>
            <a:ext cx="3848100" cy="353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ACEB56-BF30-F465-357C-6B62D5D40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8174" y="1036596"/>
            <a:ext cx="3998137" cy="554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6B014E8-A049-70FF-0D2A-43F4447B8608}"/>
              </a:ext>
            </a:extLst>
          </p:cNvPr>
          <p:cNvSpPr/>
          <p:nvPr/>
        </p:nvSpPr>
        <p:spPr>
          <a:xfrm>
            <a:off x="3110334" y="2968977"/>
            <a:ext cx="1761066" cy="460023"/>
          </a:xfrm>
          <a:prstGeom prst="roundRect">
            <a:avLst/>
          </a:prstGeom>
          <a:noFill/>
          <a:ln w="38100">
            <a:solidFill>
              <a:srgbClr val="00A4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409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</TotalTime>
  <Words>469</Words>
  <Application>Microsoft Office PowerPoint</Application>
  <PresentationFormat>Широкоэкранный</PresentationFormat>
  <Paragraphs>88</Paragraphs>
  <Slides>27</Slides>
  <Notes>26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Точечный рисунок</vt:lpstr>
      <vt:lpstr>Организация  дистанционной работы  над проектом</vt:lpstr>
      <vt:lpstr>Проектная деятельность обучающихся с ОВЗ</vt:lpstr>
      <vt:lpstr>Использование дистанционного взаимодействия</vt:lpstr>
      <vt:lpstr>Основные инструменты</vt:lpstr>
      <vt:lpstr>Преимущества ИКОП «Сферум»</vt:lpstr>
      <vt:lpstr>Где найти контакты</vt:lpstr>
      <vt:lpstr>Создание тематического чата</vt:lpstr>
      <vt:lpstr>Приглашение в чат участников</vt:lpstr>
      <vt:lpstr>Использование чата</vt:lpstr>
      <vt:lpstr>Использование чата</vt:lpstr>
      <vt:lpstr>Использование чата</vt:lpstr>
      <vt:lpstr>Видеосвязь в чате</vt:lpstr>
      <vt:lpstr>Видеосвязь в чате</vt:lpstr>
      <vt:lpstr>Видеосвязь в чате</vt:lpstr>
      <vt:lpstr>Пример проведения телемоста</vt:lpstr>
      <vt:lpstr>Видеосвязь в чате</vt:lpstr>
      <vt:lpstr>Демонстрация экрана при видео-конференц-связи</vt:lpstr>
      <vt:lpstr>Совместная работа на интерактивной онлайн-доске</vt:lpstr>
      <vt:lpstr>Совместная работа на интерактивной онлайн-доске</vt:lpstr>
      <vt:lpstr>Накопление информации в облачном хранилище</vt:lpstr>
      <vt:lpstr>Накопление информации в облачном хранилище</vt:lpstr>
      <vt:lpstr>Накопление информации в облачном хранилище</vt:lpstr>
      <vt:lpstr>Форма сбора файлов</vt:lpstr>
      <vt:lpstr>Создание документов в облачном хранилище</vt:lpstr>
      <vt:lpstr>Совместное редактирование документов </vt:lpstr>
      <vt:lpstr>Проектная деятельность обучающихся с ОВЗ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над проектом с помощью инструментов Google</dc:title>
  <dc:creator>Виктория Любимова</dc:creator>
  <cp:lastModifiedBy>Виктория Любимова</cp:lastModifiedBy>
  <cp:revision>165</cp:revision>
  <dcterms:created xsi:type="dcterms:W3CDTF">2020-12-02T19:08:49Z</dcterms:created>
  <dcterms:modified xsi:type="dcterms:W3CDTF">2025-01-20T23:30:56Z</dcterms:modified>
</cp:coreProperties>
</file>