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321" r:id="rId4"/>
    <p:sldId id="326" r:id="rId5"/>
    <p:sldId id="322" r:id="rId6"/>
    <p:sldId id="323" r:id="rId7"/>
    <p:sldId id="324" r:id="rId8"/>
    <p:sldId id="263" r:id="rId9"/>
    <p:sldId id="282" r:id="rId10"/>
    <p:sldId id="318" r:id="rId11"/>
    <p:sldId id="327" r:id="rId12"/>
    <p:sldId id="269" r:id="rId13"/>
    <p:sldId id="260" r:id="rId14"/>
    <p:sldId id="284" r:id="rId15"/>
    <p:sldId id="285" r:id="rId16"/>
    <p:sldId id="286" r:id="rId17"/>
  </p:sldIdLst>
  <p:sldSz cx="15792450" cy="10458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B2030"/>
    <a:srgbClr val="0A1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36" y="-114"/>
      </p:cViewPr>
      <p:guideLst>
        <p:guide orient="horz" pos="3294"/>
        <p:guide pos="4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4434" y="1711604"/>
            <a:ext cx="13423583" cy="3641090"/>
          </a:xfrm>
        </p:spPr>
        <p:txBody>
          <a:bodyPr anchor="b"/>
          <a:lstStyle>
            <a:lvl1pPr algn="ctr">
              <a:defRPr sz="9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4056" y="5493108"/>
            <a:ext cx="11844338" cy="2525037"/>
          </a:xfrm>
        </p:spPr>
        <p:txBody>
          <a:bodyPr/>
          <a:lstStyle>
            <a:lvl1pPr marL="0" indent="0" algn="ctr">
              <a:buNone/>
              <a:defRPr sz="3660"/>
            </a:lvl1pPr>
            <a:lvl2pPr marL="697230" indent="0" algn="ctr">
              <a:buNone/>
              <a:defRPr sz="3050"/>
            </a:lvl2pPr>
            <a:lvl3pPr marL="1394460" indent="0" algn="ctr">
              <a:buNone/>
              <a:defRPr sz="2745"/>
            </a:lvl3pPr>
            <a:lvl4pPr marL="2091690" indent="0" algn="ctr">
              <a:buNone/>
              <a:defRPr sz="2440"/>
            </a:lvl4pPr>
            <a:lvl5pPr marL="2788920" indent="0" algn="ctr">
              <a:buNone/>
              <a:defRPr sz="2440"/>
            </a:lvl5pPr>
            <a:lvl6pPr marL="3486150" indent="0" algn="ctr">
              <a:buNone/>
              <a:defRPr sz="2440"/>
            </a:lvl6pPr>
            <a:lvl7pPr marL="4183380" indent="0" algn="ctr">
              <a:buNone/>
              <a:defRPr sz="2440"/>
            </a:lvl7pPr>
            <a:lvl8pPr marL="4880610" indent="0" algn="ctr">
              <a:buNone/>
              <a:defRPr sz="2440"/>
            </a:lvl8pPr>
            <a:lvl9pPr marL="5577840" indent="0" algn="ctr">
              <a:buNone/>
              <a:defRPr sz="244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2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1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01473" y="556816"/>
            <a:ext cx="3405247" cy="88630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732" y="556816"/>
            <a:ext cx="10018335" cy="88630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2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7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507" y="2607353"/>
            <a:ext cx="13620988" cy="4350424"/>
          </a:xfrm>
        </p:spPr>
        <p:txBody>
          <a:bodyPr anchor="b"/>
          <a:lstStyle>
            <a:lvl1pPr>
              <a:defRPr sz="9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507" y="6998933"/>
            <a:ext cx="13620988" cy="2287785"/>
          </a:xfrm>
        </p:spPr>
        <p:txBody>
          <a:bodyPr/>
          <a:lstStyle>
            <a:lvl1pPr marL="0" indent="0">
              <a:buNone/>
              <a:defRPr sz="3660">
                <a:solidFill>
                  <a:schemeClr val="tx1"/>
                </a:solidFill>
              </a:defRPr>
            </a:lvl1pPr>
            <a:lvl2pPr marL="697230" indent="0">
              <a:buNone/>
              <a:defRPr sz="3050">
                <a:solidFill>
                  <a:schemeClr val="tx1">
                    <a:tint val="75000"/>
                  </a:schemeClr>
                </a:solidFill>
              </a:defRPr>
            </a:lvl2pPr>
            <a:lvl3pPr marL="1394460" indent="0">
              <a:buNone/>
              <a:defRPr sz="2745">
                <a:solidFill>
                  <a:schemeClr val="tx1">
                    <a:tint val="75000"/>
                  </a:schemeClr>
                </a:solidFill>
              </a:defRPr>
            </a:lvl3pPr>
            <a:lvl4pPr marL="209169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4pPr>
            <a:lvl5pPr marL="278892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5pPr>
            <a:lvl6pPr marL="348615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6pPr>
            <a:lvl7pPr marL="418338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7pPr>
            <a:lvl8pPr marL="488061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8pPr>
            <a:lvl9pPr marL="5577840" indent="0">
              <a:buNone/>
              <a:defRPr sz="2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4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731" y="2784078"/>
            <a:ext cx="6711791" cy="66357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4928" y="2784078"/>
            <a:ext cx="6711791" cy="66357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8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788" y="556818"/>
            <a:ext cx="13620988" cy="202148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789" y="2563773"/>
            <a:ext cx="6680946" cy="1256466"/>
          </a:xfrm>
        </p:spPr>
        <p:txBody>
          <a:bodyPr anchor="b"/>
          <a:lstStyle>
            <a:lvl1pPr marL="0" indent="0">
              <a:buNone/>
              <a:defRPr sz="3660" b="1"/>
            </a:lvl1pPr>
            <a:lvl2pPr marL="697230" indent="0">
              <a:buNone/>
              <a:defRPr sz="3050" b="1"/>
            </a:lvl2pPr>
            <a:lvl3pPr marL="1394460" indent="0">
              <a:buNone/>
              <a:defRPr sz="2745" b="1"/>
            </a:lvl3pPr>
            <a:lvl4pPr marL="2091690" indent="0">
              <a:buNone/>
              <a:defRPr sz="2440" b="1"/>
            </a:lvl4pPr>
            <a:lvl5pPr marL="2788920" indent="0">
              <a:buNone/>
              <a:defRPr sz="2440" b="1"/>
            </a:lvl5pPr>
            <a:lvl6pPr marL="3486150" indent="0">
              <a:buNone/>
              <a:defRPr sz="2440" b="1"/>
            </a:lvl6pPr>
            <a:lvl7pPr marL="4183380" indent="0">
              <a:buNone/>
              <a:defRPr sz="2440" b="1"/>
            </a:lvl7pPr>
            <a:lvl8pPr marL="4880610" indent="0">
              <a:buNone/>
              <a:defRPr sz="2440" b="1"/>
            </a:lvl8pPr>
            <a:lvl9pPr marL="5577840" indent="0">
              <a:buNone/>
              <a:defRPr sz="24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789" y="3820239"/>
            <a:ext cx="6680946" cy="56189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94929" y="2563773"/>
            <a:ext cx="6713848" cy="1256466"/>
          </a:xfrm>
        </p:spPr>
        <p:txBody>
          <a:bodyPr anchor="b"/>
          <a:lstStyle>
            <a:lvl1pPr marL="0" indent="0">
              <a:buNone/>
              <a:defRPr sz="3660" b="1"/>
            </a:lvl1pPr>
            <a:lvl2pPr marL="697230" indent="0">
              <a:buNone/>
              <a:defRPr sz="3050" b="1"/>
            </a:lvl2pPr>
            <a:lvl3pPr marL="1394460" indent="0">
              <a:buNone/>
              <a:defRPr sz="2745" b="1"/>
            </a:lvl3pPr>
            <a:lvl4pPr marL="2091690" indent="0">
              <a:buNone/>
              <a:defRPr sz="2440" b="1"/>
            </a:lvl4pPr>
            <a:lvl5pPr marL="2788920" indent="0">
              <a:buNone/>
              <a:defRPr sz="2440" b="1"/>
            </a:lvl5pPr>
            <a:lvl6pPr marL="3486150" indent="0">
              <a:buNone/>
              <a:defRPr sz="2440" b="1"/>
            </a:lvl6pPr>
            <a:lvl7pPr marL="4183380" indent="0">
              <a:buNone/>
              <a:defRPr sz="2440" b="1"/>
            </a:lvl7pPr>
            <a:lvl8pPr marL="4880610" indent="0">
              <a:buNone/>
              <a:defRPr sz="2440" b="1"/>
            </a:lvl8pPr>
            <a:lvl9pPr marL="5577840" indent="0">
              <a:buNone/>
              <a:defRPr sz="24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94929" y="3820239"/>
            <a:ext cx="6713848" cy="56189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4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788" y="697230"/>
            <a:ext cx="5093476" cy="2440305"/>
          </a:xfrm>
        </p:spPr>
        <p:txBody>
          <a:bodyPr anchor="b"/>
          <a:lstStyle>
            <a:lvl1pPr>
              <a:defRPr sz="48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3848" y="1505825"/>
            <a:ext cx="7994928" cy="7432278"/>
          </a:xfrm>
        </p:spPr>
        <p:txBody>
          <a:bodyPr/>
          <a:lstStyle>
            <a:lvl1pPr>
              <a:defRPr sz="4880"/>
            </a:lvl1pPr>
            <a:lvl2pPr>
              <a:defRPr sz="4270"/>
            </a:lvl2pPr>
            <a:lvl3pPr>
              <a:defRPr sz="3660"/>
            </a:lvl3pPr>
            <a:lvl4pPr>
              <a:defRPr sz="3050"/>
            </a:lvl4pPr>
            <a:lvl5pPr>
              <a:defRPr sz="3050"/>
            </a:lvl5pPr>
            <a:lvl6pPr>
              <a:defRPr sz="3050"/>
            </a:lvl6pPr>
            <a:lvl7pPr>
              <a:defRPr sz="3050"/>
            </a:lvl7pPr>
            <a:lvl8pPr>
              <a:defRPr sz="3050"/>
            </a:lvl8pPr>
            <a:lvl9pPr>
              <a:defRPr sz="3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88" y="3137535"/>
            <a:ext cx="5093476" cy="5812672"/>
          </a:xfrm>
        </p:spPr>
        <p:txBody>
          <a:bodyPr/>
          <a:lstStyle>
            <a:lvl1pPr marL="0" indent="0">
              <a:buNone/>
              <a:defRPr sz="2440"/>
            </a:lvl1pPr>
            <a:lvl2pPr marL="697230" indent="0">
              <a:buNone/>
              <a:defRPr sz="2135"/>
            </a:lvl2pPr>
            <a:lvl3pPr marL="1394460" indent="0">
              <a:buNone/>
              <a:defRPr sz="1830"/>
            </a:lvl3pPr>
            <a:lvl4pPr marL="2091690" indent="0">
              <a:buNone/>
              <a:defRPr sz="1525"/>
            </a:lvl4pPr>
            <a:lvl5pPr marL="2788920" indent="0">
              <a:buNone/>
              <a:defRPr sz="1525"/>
            </a:lvl5pPr>
            <a:lvl6pPr marL="3486150" indent="0">
              <a:buNone/>
              <a:defRPr sz="1525"/>
            </a:lvl6pPr>
            <a:lvl7pPr marL="4183380" indent="0">
              <a:buNone/>
              <a:defRPr sz="1525"/>
            </a:lvl7pPr>
            <a:lvl8pPr marL="4880610" indent="0">
              <a:buNone/>
              <a:defRPr sz="1525"/>
            </a:lvl8pPr>
            <a:lvl9pPr marL="5577840" indent="0">
              <a:buNone/>
              <a:defRPr sz="152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788" y="697230"/>
            <a:ext cx="5093476" cy="2440305"/>
          </a:xfrm>
        </p:spPr>
        <p:txBody>
          <a:bodyPr anchor="b"/>
          <a:lstStyle>
            <a:lvl1pPr>
              <a:defRPr sz="48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3848" y="1505825"/>
            <a:ext cx="7994928" cy="7432278"/>
          </a:xfrm>
        </p:spPr>
        <p:txBody>
          <a:bodyPr anchor="t"/>
          <a:lstStyle>
            <a:lvl1pPr marL="0" indent="0">
              <a:buNone/>
              <a:defRPr sz="4880"/>
            </a:lvl1pPr>
            <a:lvl2pPr marL="697230" indent="0">
              <a:buNone/>
              <a:defRPr sz="4270"/>
            </a:lvl2pPr>
            <a:lvl3pPr marL="1394460" indent="0">
              <a:buNone/>
              <a:defRPr sz="3660"/>
            </a:lvl3pPr>
            <a:lvl4pPr marL="2091690" indent="0">
              <a:buNone/>
              <a:defRPr sz="3050"/>
            </a:lvl4pPr>
            <a:lvl5pPr marL="2788920" indent="0">
              <a:buNone/>
              <a:defRPr sz="3050"/>
            </a:lvl5pPr>
            <a:lvl6pPr marL="3486150" indent="0">
              <a:buNone/>
              <a:defRPr sz="3050"/>
            </a:lvl6pPr>
            <a:lvl7pPr marL="4183380" indent="0">
              <a:buNone/>
              <a:defRPr sz="3050"/>
            </a:lvl7pPr>
            <a:lvl8pPr marL="4880610" indent="0">
              <a:buNone/>
              <a:defRPr sz="3050"/>
            </a:lvl8pPr>
            <a:lvl9pPr marL="5577840" indent="0">
              <a:buNone/>
              <a:defRPr sz="305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88" y="3137535"/>
            <a:ext cx="5093476" cy="5812672"/>
          </a:xfrm>
        </p:spPr>
        <p:txBody>
          <a:bodyPr/>
          <a:lstStyle>
            <a:lvl1pPr marL="0" indent="0">
              <a:buNone/>
              <a:defRPr sz="2440"/>
            </a:lvl1pPr>
            <a:lvl2pPr marL="697230" indent="0">
              <a:buNone/>
              <a:defRPr sz="2135"/>
            </a:lvl2pPr>
            <a:lvl3pPr marL="1394460" indent="0">
              <a:buNone/>
              <a:defRPr sz="1830"/>
            </a:lvl3pPr>
            <a:lvl4pPr marL="2091690" indent="0">
              <a:buNone/>
              <a:defRPr sz="1525"/>
            </a:lvl4pPr>
            <a:lvl5pPr marL="2788920" indent="0">
              <a:buNone/>
              <a:defRPr sz="1525"/>
            </a:lvl5pPr>
            <a:lvl6pPr marL="3486150" indent="0">
              <a:buNone/>
              <a:defRPr sz="1525"/>
            </a:lvl6pPr>
            <a:lvl7pPr marL="4183380" indent="0">
              <a:buNone/>
              <a:defRPr sz="1525"/>
            </a:lvl7pPr>
            <a:lvl8pPr marL="4880610" indent="0">
              <a:buNone/>
              <a:defRPr sz="1525"/>
            </a:lvl8pPr>
            <a:lvl9pPr marL="5577840" indent="0">
              <a:buNone/>
              <a:defRPr sz="152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0D3-73C8-4EC4-8EEE-DCAF489814B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8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5731" y="556818"/>
            <a:ext cx="13620988" cy="202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731" y="2784078"/>
            <a:ext cx="13620988" cy="663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5731" y="9693436"/>
            <a:ext cx="3553301" cy="556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C60D3-73C8-4EC4-8EEE-DCAF489814B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31249" y="9693436"/>
            <a:ext cx="5329952" cy="556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3418" y="9693436"/>
            <a:ext cx="3553301" cy="556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CE1FD-D2C9-4451-989D-E6BF461C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2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94460" rtl="0" eaLnBrk="1" latinLnBrk="0" hangingPunct="1">
        <a:lnSpc>
          <a:spcPct val="90000"/>
        </a:lnSpc>
        <a:spcBef>
          <a:spcPct val="0"/>
        </a:spcBef>
        <a:buNone/>
        <a:defRPr sz="67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615" indent="-348615" algn="l" defTabSz="1394460" rtl="0" eaLnBrk="1" latinLnBrk="0" hangingPunct="1">
        <a:lnSpc>
          <a:spcPct val="90000"/>
        </a:lnSpc>
        <a:spcBef>
          <a:spcPts val="1525"/>
        </a:spcBef>
        <a:buFont typeface="Arial" panose="020B0604020202020204" pitchFamily="34" charset="0"/>
        <a:buChar char="•"/>
        <a:defRPr sz="4270" kern="1200">
          <a:solidFill>
            <a:schemeClr val="tx1"/>
          </a:solidFill>
          <a:latin typeface="+mn-lt"/>
          <a:ea typeface="+mn-ea"/>
          <a:cs typeface="+mn-cs"/>
        </a:defRPr>
      </a:lvl1pPr>
      <a:lvl2pPr marL="104584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3660" kern="1200">
          <a:solidFill>
            <a:schemeClr val="tx1"/>
          </a:solidFill>
          <a:latin typeface="+mn-lt"/>
          <a:ea typeface="+mn-ea"/>
          <a:cs typeface="+mn-cs"/>
        </a:defRPr>
      </a:lvl2pPr>
      <a:lvl3pPr marL="174307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3050" kern="1200">
          <a:solidFill>
            <a:schemeClr val="tx1"/>
          </a:solidFill>
          <a:latin typeface="+mn-lt"/>
          <a:ea typeface="+mn-ea"/>
          <a:cs typeface="+mn-cs"/>
        </a:defRPr>
      </a:lvl3pPr>
      <a:lvl4pPr marL="244030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4pPr>
      <a:lvl5pPr marL="313753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5pPr>
      <a:lvl6pPr marL="383476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6pPr>
      <a:lvl7pPr marL="453199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7pPr>
      <a:lvl8pPr marL="522922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8pPr>
      <a:lvl9pPr marL="5926455" indent="-348615" algn="l" defTabSz="1394460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1pPr>
      <a:lvl2pPr marL="69723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2pPr>
      <a:lvl3pPr marL="139446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3pPr>
      <a:lvl4pPr marL="209169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4pPr>
      <a:lvl5pPr marL="278892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5pPr>
      <a:lvl6pPr marL="348615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6pPr>
      <a:lvl7pPr marL="418338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7pPr>
      <a:lvl8pPr marL="488061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8pPr>
      <a:lvl9pPr marL="5577840" algn="l" defTabSz="1394460" rtl="0" eaLnBrk="1" latinLnBrk="0" hangingPunct="1">
        <a:defRPr sz="27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3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202635" y="2492709"/>
            <a:ext cx="5932840" cy="5931495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sz="3212"/>
          </a:p>
        </p:txBody>
      </p:sp>
      <p:sp useBgFill="1">
        <p:nvSpPr>
          <p:cNvPr id="10" name="TextBox 9"/>
          <p:cNvSpPr txBox="1"/>
          <p:nvPr/>
        </p:nvSpPr>
        <p:spPr>
          <a:xfrm>
            <a:off x="6130244" y="4023257"/>
            <a:ext cx="2144785" cy="28430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7875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17875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7437" y="3739221"/>
            <a:ext cx="5076527" cy="889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181" b="1" dirty="0">
                <a:solidFill>
                  <a:schemeClr val="bg1"/>
                </a:solidFill>
                <a:latin typeface="Poiret One" panose="02000000000000000000" pitchFamily="2" charset="0"/>
                <a:cs typeface="Courier New" panose="02070309020205020404" pitchFamily="49" charset="0"/>
              </a:rPr>
              <a:t>ИС «Параграф»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77437" y="6360160"/>
            <a:ext cx="4915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Poiret One" panose="02000000000000000000" pitchFamily="2" charset="0"/>
                <a:cs typeface="Courier New" panose="02070309020205020404" pitchFamily="49" charset="0"/>
              </a:rPr>
              <a:t>Основные приемы работы</a:t>
            </a:r>
            <a:endParaRPr lang="ru-RU" sz="4400" b="1" dirty="0">
              <a:solidFill>
                <a:schemeClr val="bg1"/>
              </a:solidFill>
              <a:latin typeface="Poiret One" panose="02000000000000000000" pitchFamily="2" charset="0"/>
              <a:cs typeface="Courier New" panose="02070309020205020404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-247" r="45367" b="247"/>
          <a:stretch/>
        </p:blipFill>
        <p:spPr>
          <a:xfrm>
            <a:off x="-1" y="-33804"/>
            <a:ext cx="5621775" cy="104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5741"/>
          <a:stretch/>
        </p:blipFill>
        <p:spPr>
          <a:xfrm>
            <a:off x="0" y="0"/>
            <a:ext cx="15792450" cy="3246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1766" y="453772"/>
            <a:ext cx="9591040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Действия с объектами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259840" y="3502747"/>
            <a:ext cx="13439547" cy="194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Перед выполнением действия следует</a:t>
            </a:r>
          </a:p>
          <a:p>
            <a:pPr marL="1785938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выделить объект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634" y="4569259"/>
            <a:ext cx="3212155" cy="1075699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259840" y="5855948"/>
            <a:ext cx="8526802" cy="1711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Набор доступных действий зависит от </a:t>
            </a:r>
            <a:r>
              <a:rPr lang="ru-RU" sz="4000" b="1" u="sng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выделенного объекта</a:t>
            </a: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endParaRPr lang="ru-RU" sz="4000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Молния 20"/>
          <p:cNvSpPr/>
          <p:nvPr/>
        </p:nvSpPr>
        <p:spPr>
          <a:xfrm>
            <a:off x="7532915" y="4963886"/>
            <a:ext cx="2264228" cy="478971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51" y="7774793"/>
            <a:ext cx="2810785" cy="10555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862" y="8504677"/>
            <a:ext cx="4568121" cy="10722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4509" y="8504677"/>
            <a:ext cx="2996295" cy="1492363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10777286" y="7774793"/>
            <a:ext cx="2713518" cy="423863"/>
          </a:xfrm>
          <a:prstGeom prst="wedgeRoundRectCallout">
            <a:avLst>
              <a:gd name="adj1" fmla="val -774"/>
              <a:gd name="adj2" fmla="val 134327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Команды недоступны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374572" y="7404170"/>
            <a:ext cx="967658" cy="7944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609221" y="7404170"/>
            <a:ext cx="1287004" cy="16366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8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5741"/>
          <a:stretch/>
        </p:blipFill>
        <p:spPr>
          <a:xfrm>
            <a:off x="0" y="0"/>
            <a:ext cx="15792450" cy="3246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1766" y="670265"/>
            <a:ext cx="9591040" cy="2195090"/>
          </a:xfrm>
        </p:spPr>
        <p:txBody>
          <a:bodyPr>
            <a:normAutofit fontScale="90000"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Способы выполнения действий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5701" y="3618000"/>
            <a:ext cx="12208631" cy="115612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Способы выполнения действий с объектами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9" y="5003324"/>
            <a:ext cx="11203703" cy="49428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536" y="6703578"/>
            <a:ext cx="4761600" cy="863919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3690" y="8361733"/>
            <a:ext cx="3108567" cy="1458340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17" name="Стрелка вправо 16"/>
          <p:cNvSpPr/>
          <p:nvPr/>
        </p:nvSpPr>
        <p:spPr>
          <a:xfrm>
            <a:off x="6897599" y="7286285"/>
            <a:ext cx="1997252" cy="28121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8234521" y="8566751"/>
            <a:ext cx="2312272" cy="311823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углом вверх 9"/>
          <p:cNvSpPr/>
          <p:nvPr/>
        </p:nvSpPr>
        <p:spPr>
          <a:xfrm>
            <a:off x="4599835" y="5675501"/>
            <a:ext cx="1983845" cy="674451"/>
          </a:xfrm>
          <a:prstGeom prst="bentUp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3946697" y="8354424"/>
            <a:ext cx="4070137" cy="736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347663">
              <a:lnSpc>
                <a:spcPct val="120000"/>
              </a:lnSpc>
              <a:spcBef>
                <a:spcPts val="777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Контекстное меню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106173" y="7070223"/>
            <a:ext cx="4691054" cy="78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347663">
              <a:lnSpc>
                <a:spcPct val="120000"/>
              </a:lnSpc>
              <a:spcBef>
                <a:spcPts val="777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Панель инструментов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83356" y="5894759"/>
            <a:ext cx="3716479" cy="714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Основное меню</a:t>
            </a:r>
          </a:p>
        </p:txBody>
      </p:sp>
    </p:spTree>
    <p:extLst>
      <p:ext uri="{BB962C8B-B14F-4D97-AF65-F5344CB8AC3E}">
        <p14:creationId xmlns:p14="http://schemas.microsoft.com/office/powerpoint/2010/main" val="38133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65962" y="3310003"/>
            <a:ext cx="5932840" cy="3290094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sz="3212"/>
          </a:p>
        </p:txBody>
      </p:sp>
      <p:sp>
        <p:nvSpPr>
          <p:cNvPr id="5" name="TextBox 4"/>
          <p:cNvSpPr txBox="1"/>
          <p:nvPr/>
        </p:nvSpPr>
        <p:spPr>
          <a:xfrm>
            <a:off x="2046515" y="4100581"/>
            <a:ext cx="7097486" cy="2240870"/>
          </a:xfrm>
          <a:prstGeom prst="rect">
            <a:avLst/>
          </a:prstGeom>
          <a:solidFill>
            <a:srgbClr val="0B2030"/>
          </a:solidFill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Poiret One" panose="02000000000000000000" pitchFamily="2" charset="0"/>
                <a:cs typeface="Courier New" panose="02070309020205020404" pitchFamily="49" charset="0"/>
              </a:rPr>
              <a:t>ИС </a:t>
            </a:r>
            <a:r>
              <a:rPr lang="ru-RU" sz="6000" b="1" dirty="0" smtClean="0">
                <a:solidFill>
                  <a:schemeClr val="bg1"/>
                </a:solidFill>
                <a:latin typeface="Poiret One" panose="02000000000000000000" pitchFamily="2" charset="0"/>
                <a:cs typeface="Courier New" panose="02070309020205020404" pitchFamily="49" charset="0"/>
              </a:rPr>
              <a:t>«Параграф»</a:t>
            </a:r>
          </a:p>
          <a:p>
            <a:r>
              <a:rPr lang="ru-RU" sz="6000" dirty="0" smtClean="0">
                <a:solidFill>
                  <a:schemeClr val="bg1"/>
                </a:solidFill>
                <a:latin typeface="Poiret One" panose="02000000000000000000" pitchFamily="2" charset="0"/>
                <a:cs typeface="Courier New" panose="02070309020205020404" pitchFamily="49" charset="0"/>
              </a:rPr>
              <a:t>состав данных</a:t>
            </a:r>
            <a:endParaRPr lang="ru-RU" sz="6000" b="1" dirty="0">
              <a:solidFill>
                <a:schemeClr val="bg1"/>
              </a:solidFill>
              <a:latin typeface="Poiret One" panose="02000000000000000000" pitchFamily="2" charset="0"/>
              <a:cs typeface="Courier New" panose="02070309020205020404" pitchFamily="49" charset="0"/>
            </a:endParaRPr>
          </a:p>
          <a:p>
            <a:pPr>
              <a:spcBef>
                <a:spcPts val="777"/>
              </a:spcBef>
              <a:spcAft>
                <a:spcPts val="777"/>
              </a:spcAft>
            </a:pPr>
            <a:endParaRPr lang="ru-RU" sz="1295" b="1" dirty="0">
              <a:solidFill>
                <a:schemeClr val="bg1"/>
              </a:solidFill>
              <a:latin typeface="Poiret One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28072" y="5340338"/>
            <a:ext cx="2907284" cy="290858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 sz="3212">
              <a:ln>
                <a:solidFill>
                  <a:srgbClr val="0B2030"/>
                </a:solidFill>
              </a:ln>
              <a:solidFill>
                <a:srgbClr val="0B203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86848" y="7094251"/>
            <a:ext cx="1342492" cy="1342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12">
              <a:solidFill>
                <a:srgbClr val="0B2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612406"/>
            <a:chOff x="0" y="787599"/>
            <a:chExt cx="15792450" cy="361240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645758" y="1281829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4000477" y="3057513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128" y="1051135"/>
            <a:ext cx="10293223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данные об ОООД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701446" y="4706478"/>
            <a:ext cx="13132151" cy="4295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Информация об образовательной организации,</a:t>
            </a:r>
            <a:b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контактные данные, реквизиты ОООД</a:t>
            </a: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Информация о зданиях и помещениях ОООД</a:t>
            </a: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Информация о правоустанавливающих документах ОООД</a:t>
            </a: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6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</a:t>
            </a: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атериально-технические и информационные ресурсы</a:t>
            </a: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endParaRPr lang="ru-RU" sz="4000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5792450" cy="3683429"/>
            <a:chOff x="0" y="787599"/>
            <a:chExt cx="15792450" cy="368342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690208" y="1352852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4044927" y="3128536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839927"/>
            <a:ext cx="7313651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кадровый состав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5315" y="4039086"/>
            <a:ext cx="10201820" cy="557227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Штатное расписание</a:t>
            </a:r>
            <a:r>
              <a:rPr lang="ru-RU" sz="36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Основные данные сотрудников</a:t>
            </a:r>
            <a:endParaRPr lang="ru-RU" sz="3600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Должностная информация</a:t>
            </a: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Данные о полученном образовании</a:t>
            </a:r>
            <a:endParaRPr lang="ru-RU" sz="3600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Данные о повышении </a:t>
            </a:r>
            <a:r>
              <a:rPr lang="ru-RU" sz="36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квалификации и </a:t>
            </a: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профессиональной переподготовке</a:t>
            </a:r>
            <a:endParaRPr lang="ru-RU" sz="3600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Портфолио сотрудника</a:t>
            </a:r>
          </a:p>
        </p:txBody>
      </p:sp>
    </p:spTree>
    <p:extLst>
      <p:ext uri="{BB962C8B-B14F-4D97-AF65-F5344CB8AC3E}">
        <p14:creationId xmlns:p14="http://schemas.microsoft.com/office/powerpoint/2010/main" val="17010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"/>
            <a:ext cx="15792450" cy="3473832"/>
            <a:chOff x="0" y="787600"/>
            <a:chExt cx="15792450" cy="347383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600"/>
              <a:ext cx="15792450" cy="298704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8423" y="1143256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953142" y="2918940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791951"/>
            <a:ext cx="10363223" cy="2195090"/>
          </a:xfrm>
        </p:spPr>
        <p:txBody>
          <a:bodyPr>
            <a:normAutofit fontScale="90000"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обучающиеся и родители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0829" y="3700531"/>
            <a:ext cx="11450791" cy="64588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Основные данные обучающихся</a:t>
            </a: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Данные о движении обучающихся</a:t>
            </a: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Формы обучения и получения образования</a:t>
            </a: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</a:t>
            </a: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ведения </a:t>
            </a: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 выданных документах об </a:t>
            </a: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образовании</a:t>
            </a:r>
            <a:endParaRPr lang="ru-RU" sz="3200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Портфолио обучающихся</a:t>
            </a: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Сведения </a:t>
            </a: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для </a:t>
            </a: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ГИА и данные о назначении на экзамены</a:t>
            </a:r>
            <a:endParaRPr lang="ru-RU" sz="3200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</a:t>
            </a: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нформация </a:t>
            </a: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 </a:t>
            </a: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родителях</a:t>
            </a:r>
            <a:endParaRPr lang="ru-RU" sz="3200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Информация о выдаче школьных карт</a:t>
            </a:r>
            <a:endParaRPr lang="ru-RU" sz="3200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endParaRPr lang="ru-RU" sz="3200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920" y="4168223"/>
            <a:ext cx="14875787" cy="51499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777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</a:t>
            </a: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бразовательные </a:t>
            </a: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программы и учебные </a:t>
            </a: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планы ОООД</a:t>
            </a:r>
            <a:endParaRPr lang="ru-RU" sz="3200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20000"/>
              </a:lnSpc>
              <a:spcBef>
                <a:spcPts val="777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Информация о выполнении учебных планов и рабочих программ</a:t>
            </a:r>
          </a:p>
          <a:p>
            <a:pPr>
              <a:lnSpc>
                <a:spcPct val="120000"/>
              </a:lnSpc>
              <a:spcBef>
                <a:spcPts val="777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Данные о распределении обучающихся на группы </a:t>
            </a: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учебного плана и </a:t>
            </a: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потоки</a:t>
            </a:r>
            <a:endParaRPr lang="ru-RU" sz="3200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20000"/>
              </a:lnSpc>
              <a:spcBef>
                <a:spcPts val="777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Данные о текущей успеваемости и посещаемости</a:t>
            </a:r>
            <a:endParaRPr lang="ru-RU" sz="3200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20000"/>
              </a:lnSpc>
              <a:spcBef>
                <a:spcPts val="777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</a:t>
            </a: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нформация об итоговой успеваемости</a:t>
            </a:r>
          </a:p>
          <a:p>
            <a:pPr>
              <a:lnSpc>
                <a:spcPct val="120000"/>
              </a:lnSpc>
              <a:spcBef>
                <a:spcPts val="777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Информация об обеспеченности образовательного процесса</a:t>
            </a:r>
            <a:endParaRPr lang="ru-RU" sz="3200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5792450" cy="3683429"/>
            <a:chOff x="0" y="787599"/>
            <a:chExt cx="15792450" cy="368342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8423" y="1352852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953142" y="3128536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5200" y="921998"/>
            <a:ext cx="10293223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учебная деятельность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0320"/>
            <a:ext cx="15792450" cy="3580529"/>
            <a:chOff x="0" y="787599"/>
            <a:chExt cx="15792450" cy="358052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2681921" y="1249952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036640" y="3025636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399" y="1051135"/>
            <a:ext cx="7195521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Приложение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745" y="3578245"/>
            <a:ext cx="10096655" cy="186053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40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Информация ИС Параграф </a:t>
            </a:r>
            <a:r>
              <a:rPr lang="ru-RU" sz="4000" b="1" dirty="0" err="1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скомпанована</a:t>
            </a:r>
            <a:r>
              <a:rPr lang="ru-RU" sz="40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br>
              <a:rPr lang="ru-RU" sz="40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4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</a:t>
            </a:r>
            <a:r>
              <a:rPr lang="ru-RU" sz="4800" b="1" u="sng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Приложениях </a:t>
            </a:r>
            <a:endParaRPr lang="ru-RU" sz="4800" b="1" u="sng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126121" y="6496891"/>
            <a:ext cx="7217357" cy="2966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600" b="1" u="sng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Приложение</a:t>
            </a: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характеризуется </a:t>
            </a:r>
          </a:p>
          <a:p>
            <a:pPr marL="1443038" indent="-347663"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набором доступных объектов </a:t>
            </a:r>
          </a:p>
          <a:p>
            <a:pPr marL="1076325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 </a:t>
            </a:r>
          </a:p>
          <a:p>
            <a:pPr marL="1524000" indent="-347663"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допустимых действий</a:t>
            </a:r>
          </a:p>
          <a:p>
            <a:pPr lvl="1">
              <a:lnSpc>
                <a:spcPct val="120000"/>
              </a:lnSpc>
              <a:spcBef>
                <a:spcPts val="777"/>
              </a:spcBef>
              <a:buFont typeface="Wingdings" panose="05000000000000000000" pitchFamily="2" charset="2"/>
              <a:buChar char="§"/>
            </a:pPr>
            <a:endParaRPr lang="ru-RU" sz="3200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75" y="5438775"/>
            <a:ext cx="6686550" cy="5019675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9773920" y="4624648"/>
            <a:ext cx="3921760" cy="1087438"/>
          </a:xfrm>
          <a:prstGeom prst="wedgeRoundRectCallout">
            <a:avLst>
              <a:gd name="adj1" fmla="val -182491"/>
              <a:gd name="adj2" fmla="val 10734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B2030"/>
                </a:solidFill>
              </a:rPr>
              <a:t>Окно выбора задач (приложений)</a:t>
            </a:r>
            <a:endParaRPr lang="ru-RU" sz="2800" b="1" dirty="0">
              <a:solidFill>
                <a:srgbClr val="0B2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0320"/>
            <a:ext cx="15792450" cy="3580529"/>
            <a:chOff x="0" y="787599"/>
            <a:chExt cx="15792450" cy="358052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2681921" y="1249952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036640" y="3025636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399" y="1051135"/>
            <a:ext cx="7195521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Приложения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945" y="3547103"/>
            <a:ext cx="12121902" cy="154700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Приложение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Образовательная организация, здания, помещения </a:t>
            </a:r>
            <a:endParaRPr lang="ru-RU" sz="4000" b="1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72082" y="5558765"/>
            <a:ext cx="4724143" cy="833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600" b="1" u="sng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Доступные объекты</a:t>
            </a: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52586" y="6522720"/>
            <a:ext cx="10067626" cy="154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Приложение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Документы образовательной организации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332737" y="8616871"/>
            <a:ext cx="4724143" cy="833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600" b="1" u="sng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Доступные объекты</a:t>
            </a: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0" y="5498531"/>
            <a:ext cx="3685465" cy="14433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780" y="8616871"/>
            <a:ext cx="4147367" cy="1332672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2681920" y="4900465"/>
            <a:ext cx="2170299" cy="606256"/>
          </a:xfrm>
          <a:prstGeom prst="wedgeRoundRectCallout">
            <a:avLst>
              <a:gd name="adj1" fmla="val -173693"/>
              <a:gd name="adj2" fmla="val 684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B2030"/>
                </a:solidFill>
              </a:rPr>
              <a:t>Образовательная организация</a:t>
            </a:r>
            <a:endParaRPr lang="ru-RU" b="1" dirty="0">
              <a:solidFill>
                <a:srgbClr val="0B2030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3012091" y="6895147"/>
            <a:ext cx="1843292" cy="472999"/>
          </a:xfrm>
          <a:prstGeom prst="wedgeRoundRectCallout">
            <a:avLst>
              <a:gd name="adj1" fmla="val -146666"/>
              <a:gd name="adj2" fmla="val -10432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B2030"/>
                </a:solidFill>
              </a:rPr>
              <a:t>Помещения</a:t>
            </a:r>
            <a:endParaRPr lang="ru-RU" b="1" dirty="0">
              <a:solidFill>
                <a:srgbClr val="0B2030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2186579" y="5907487"/>
            <a:ext cx="1880426" cy="448889"/>
          </a:xfrm>
          <a:prstGeom prst="wedgeRoundRectCallout">
            <a:avLst>
              <a:gd name="adj1" fmla="val -148514"/>
              <a:gd name="adj2" fmla="val -26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B2030"/>
                </a:solidFill>
              </a:rPr>
              <a:t>З</a:t>
            </a:r>
            <a:r>
              <a:rPr lang="ru-RU" b="1" dirty="0" smtClean="0">
                <a:solidFill>
                  <a:srgbClr val="0B2030"/>
                </a:solidFill>
              </a:rPr>
              <a:t>дания</a:t>
            </a:r>
            <a:endParaRPr lang="ru-RU" b="1" dirty="0">
              <a:solidFill>
                <a:srgbClr val="0B2030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2951490" y="8010615"/>
            <a:ext cx="2170299" cy="606256"/>
          </a:xfrm>
          <a:prstGeom prst="wedgeRoundRectCallout">
            <a:avLst>
              <a:gd name="adj1" fmla="val -173693"/>
              <a:gd name="adj2" fmla="val 684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B2030"/>
                </a:solidFill>
              </a:rPr>
              <a:t>Образовательная организация</a:t>
            </a:r>
            <a:endParaRPr lang="ru-RU" b="1" dirty="0">
              <a:solidFill>
                <a:srgbClr val="0B2030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2557331" y="9541654"/>
            <a:ext cx="2564458" cy="383512"/>
          </a:xfrm>
          <a:prstGeom prst="wedgeRoundRectCallout">
            <a:avLst>
              <a:gd name="adj1" fmla="val -144968"/>
              <a:gd name="adj2" fmla="val -1917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B2030"/>
                </a:solidFill>
              </a:rPr>
              <a:t>Документы ОООД</a:t>
            </a:r>
            <a:endParaRPr lang="ru-RU" b="1" dirty="0">
              <a:solidFill>
                <a:srgbClr val="0B2030"/>
              </a:solidFill>
            </a:endParaRPr>
          </a:p>
        </p:txBody>
      </p:sp>
      <p:sp>
        <p:nvSpPr>
          <p:cNvPr id="15" name="Молния 14"/>
          <p:cNvSpPr/>
          <p:nvPr/>
        </p:nvSpPr>
        <p:spPr>
          <a:xfrm>
            <a:off x="1604806" y="5135506"/>
            <a:ext cx="1399651" cy="771981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олния 19"/>
          <p:cNvSpPr/>
          <p:nvPr/>
        </p:nvSpPr>
        <p:spPr>
          <a:xfrm>
            <a:off x="1879186" y="8198612"/>
            <a:ext cx="1399651" cy="771981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0320"/>
            <a:ext cx="15792450" cy="3580529"/>
            <a:chOff x="0" y="787599"/>
            <a:chExt cx="15792450" cy="358052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2681921" y="1249952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036640" y="3025636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399" y="1051135"/>
            <a:ext cx="7195521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Приложения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350" y="3648565"/>
            <a:ext cx="13984119" cy="154700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600" b="1" u="sng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Основная информация </a:t>
            </a: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 образовательной организации </a:t>
            </a: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</a:t>
            </a: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режиме просмотра доступна практически во всех приложениях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707808" y="8620988"/>
            <a:ext cx="12101969" cy="154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Редактировать эти данные можно только в </a:t>
            </a:r>
            <a:r>
              <a:rPr lang="ru-RU" sz="36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приложении </a:t>
            </a: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«Образовательная организация, </a:t>
            </a:r>
            <a:r>
              <a:rPr lang="ru-RU" sz="36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здания, </a:t>
            </a: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помещения» </a:t>
            </a:r>
            <a:endParaRPr lang="ru-RU" sz="3600" b="1" dirty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854" y="5246257"/>
            <a:ext cx="97536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0320"/>
            <a:ext cx="15792450" cy="3580529"/>
            <a:chOff x="0" y="787599"/>
            <a:chExt cx="15792450" cy="358052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2681921" y="1249952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036640" y="3025636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399" y="1051135"/>
            <a:ext cx="7195521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Приложения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749" y="3589404"/>
            <a:ext cx="6518883" cy="693565"/>
          </a:xfrm>
          <a:ln w="12700"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Приложение </a:t>
            </a:r>
            <a:r>
              <a:rPr lang="ru-RU" sz="4000" b="1" u="sng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Должности</a:t>
            </a:r>
            <a:endParaRPr lang="ru-RU" sz="4000" b="1" u="sng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78972" y="4854908"/>
            <a:ext cx="6562851" cy="833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Доступные объекты </a:t>
            </a:r>
            <a:r>
              <a:rPr lang="ru-RU" sz="3200" b="1" u="sng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ДОЛЖНОСТИ</a:t>
            </a:r>
            <a:endParaRPr lang="ru-RU" sz="3200" b="1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339008" y="5638034"/>
            <a:ext cx="11114431" cy="1392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ПРИЛОЖЕНИЯ</a:t>
            </a:r>
            <a:br>
              <a:rPr lang="ru-RU" sz="36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Движение сотрудников и личные дела сотрудников</a:t>
            </a:r>
            <a:endParaRPr lang="ru-RU" sz="3600" b="1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683841" y="7131716"/>
            <a:ext cx="8290303" cy="8336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Доступные объекты </a:t>
            </a:r>
            <a:r>
              <a:rPr lang="ru-RU" sz="36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Сотрудники ОООД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 rot="10800000">
            <a:off x="13318977" y="6208799"/>
            <a:ext cx="1332000" cy="32400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0800000">
            <a:off x="862560" y="6208800"/>
            <a:ext cx="1332000" cy="3240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210465" y="8496219"/>
            <a:ext cx="5121167" cy="1662435"/>
          </a:xfrm>
          <a:prstGeom prst="rect">
            <a:avLst/>
          </a:prstGeom>
          <a:ln w="12700">
            <a:solidFill>
              <a:schemeClr val="accent5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Допустимые действия:</a:t>
            </a: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Операции кадрового учета прием</a:t>
            </a:r>
            <a:r>
              <a:rPr lang="ru-RU" sz="28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увольнение, перевод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endParaRPr lang="ru-RU" sz="2800" b="1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414674" y="8496220"/>
            <a:ext cx="4904302" cy="1662435"/>
          </a:xfrm>
          <a:prstGeom prst="rect">
            <a:avLst/>
          </a:prstGeom>
          <a:ln w="12700">
            <a:solidFill>
              <a:schemeClr val="accent5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Допустимые действия:</a:t>
            </a: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работа с личными делами сотрудников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159" y="4084424"/>
            <a:ext cx="4335006" cy="1151736"/>
          </a:xfrm>
          <a:prstGeom prst="rect">
            <a:avLst/>
          </a:prstGeom>
          <a:ln>
            <a:solidFill>
              <a:schemeClr val="accent5"/>
            </a:solidFill>
          </a:ln>
        </p:spPr>
      </p:pic>
      <p:cxnSp>
        <p:nvCxnSpPr>
          <p:cNvPr id="18" name="Соединительная линия уступом 17"/>
          <p:cNvCxnSpPr/>
          <p:nvPr/>
        </p:nvCxnSpPr>
        <p:spPr>
          <a:xfrm flipV="1">
            <a:off x="7041823" y="4776919"/>
            <a:ext cx="2276348" cy="457447"/>
          </a:xfrm>
          <a:prstGeom prst="bentConnector3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Молния 18"/>
          <p:cNvSpPr/>
          <p:nvPr/>
        </p:nvSpPr>
        <p:spPr>
          <a:xfrm>
            <a:off x="414723" y="4430798"/>
            <a:ext cx="895674" cy="462661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0320"/>
            <a:ext cx="15792450" cy="3580529"/>
            <a:chOff x="0" y="787599"/>
            <a:chExt cx="15792450" cy="358052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2681921" y="1249952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036640" y="3025636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184" y="680661"/>
            <a:ext cx="8564737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Приложения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0" y="3400290"/>
            <a:ext cx="9818913" cy="8045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Приложение Учебные коллективы</a:t>
            </a:r>
            <a:endParaRPr lang="ru-RU" sz="4400" b="1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982324" y="5268707"/>
            <a:ext cx="3977901" cy="1892006"/>
          </a:xfrm>
          <a:prstGeom prst="rect">
            <a:avLst/>
          </a:prstGeom>
          <a:ln w="12700">
            <a:solidFill>
              <a:srgbClr val="4472C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Уровни образования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Этапы обучения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Учебные коллективы 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 rot="10800000">
            <a:off x="12803563" y="5888822"/>
            <a:ext cx="1332000" cy="32400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0800000">
            <a:off x="1621328" y="5888822"/>
            <a:ext cx="1332000" cy="3240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013894" y="8203945"/>
            <a:ext cx="4303019" cy="1662435"/>
          </a:xfrm>
          <a:prstGeom prst="rect">
            <a:avLst/>
          </a:prstGeom>
          <a:ln w="12700">
            <a:solidFill>
              <a:srgbClr val="4472C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добавление, удаление, редактирование, изменение свойств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100470" y="5635126"/>
            <a:ext cx="2694183" cy="1159168"/>
          </a:xfrm>
          <a:prstGeom prst="rect">
            <a:avLst/>
          </a:prstGeom>
          <a:ln w="12700">
            <a:solidFill>
              <a:srgbClr val="4472C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ОООД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Обучающиеся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427636" y="4204842"/>
            <a:ext cx="3977901" cy="639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Доступные объекты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781053" y="7294005"/>
            <a:ext cx="4303019" cy="831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Допустимые действия</a:t>
            </a:r>
            <a:endParaRPr lang="ru-RU" sz="2800" b="1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904215" y="8090720"/>
            <a:ext cx="4890438" cy="1742962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Доступна  часть информации только для просмотра и получения отчетов</a:t>
            </a: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>
            <a:off x="8416587" y="5078808"/>
            <a:ext cx="1597989" cy="1093682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0800000" flipV="1">
            <a:off x="6915455" y="5072859"/>
            <a:ext cx="1526425" cy="1099630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0320"/>
            <a:ext cx="15792450" cy="3580529"/>
            <a:chOff x="0" y="787599"/>
            <a:chExt cx="15792450" cy="358052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5741"/>
            <a:stretch/>
          </p:blipFill>
          <p:spPr>
            <a:xfrm>
              <a:off x="0" y="787599"/>
              <a:ext cx="15792450" cy="324622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2681921" y="1249952"/>
              <a:ext cx="2907284" cy="290858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 sz="3212">
                <a:ln>
                  <a:solidFill>
                    <a:srgbClr val="0B2030"/>
                  </a:solidFill>
                </a:ln>
                <a:solidFill>
                  <a:srgbClr val="0B203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036640" y="3025636"/>
              <a:ext cx="1342492" cy="13424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12">
                <a:solidFill>
                  <a:srgbClr val="0B203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643050"/>
            <a:ext cx="7195521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Приложения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1442" y="3933558"/>
            <a:ext cx="5468509" cy="87402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600" b="1" u="sng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Движение</a:t>
            </a:r>
            <a:r>
              <a:rPr lang="ru-RU" sz="3600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обучающихся 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817972" y="3961698"/>
            <a:ext cx="6136640" cy="81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None/>
            </a:pPr>
            <a:r>
              <a:rPr lang="ru-RU" sz="3600" b="1" u="sng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Л</a:t>
            </a:r>
            <a:r>
              <a:rPr lang="ru-RU" sz="3600" b="1" u="sng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ичные дела </a:t>
            </a:r>
            <a:r>
              <a:rPr lang="ru-RU" sz="3600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обучающихся 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174860" y="5756397"/>
            <a:ext cx="3977901" cy="748380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Обучающиеся ОООД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 rot="10800000">
            <a:off x="13736319" y="5783008"/>
            <a:ext cx="1332000" cy="344165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0800000">
            <a:off x="661348" y="5725886"/>
            <a:ext cx="1332000" cy="347529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024225" y="7604660"/>
            <a:ext cx="5541358" cy="2665198"/>
          </a:xfrm>
          <a:prstGeom prst="rect">
            <a:avLst/>
          </a:prstGeom>
          <a:ln w="12700">
            <a:solidFill>
              <a:srgbClr val="4472C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Ввод и редактирование основных данных</a:t>
            </a:r>
          </a:p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Операции движения:</a:t>
            </a:r>
            <a:b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прием, выбытие, перевод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9284684" y="7790774"/>
            <a:ext cx="4451635" cy="2312701"/>
          </a:xfrm>
          <a:prstGeom prst="rect">
            <a:avLst/>
          </a:prstGeom>
          <a:ln w="12700">
            <a:solidFill>
              <a:srgbClr val="4472C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</a:t>
            </a: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абота с личными делами учащихся, ввод и редактирование информации о родителях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141711" y="5731078"/>
            <a:ext cx="5513249" cy="799019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Обучающиеся  и Родственники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5744715" y="6729672"/>
            <a:ext cx="4303019" cy="831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Допустимые действия</a:t>
            </a:r>
            <a:endParaRPr lang="ru-RU" sz="2800" b="1" dirty="0" smtClean="0">
              <a:solidFill>
                <a:srgbClr val="0B203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06783" y="4684538"/>
            <a:ext cx="3977901" cy="639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Доступные объекты</a:t>
            </a: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>
            <a:off x="7157627" y="5374452"/>
            <a:ext cx="902726" cy="734496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6230869" y="5374451"/>
            <a:ext cx="952054" cy="756135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10800000" flipV="1">
            <a:off x="4156720" y="7103862"/>
            <a:ext cx="1580905" cy="492450"/>
          </a:xfrm>
          <a:prstGeom prst="bentConnector3">
            <a:avLst>
              <a:gd name="adj1" fmla="val 100955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>
            <a:off x="9952715" y="7080570"/>
            <a:ext cx="1292874" cy="705215"/>
          </a:xfrm>
          <a:prstGeom prst="bentConnector3">
            <a:avLst>
              <a:gd name="adj1" fmla="val 98835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бъект 2"/>
          <p:cNvSpPr txBox="1">
            <a:spLocks/>
          </p:cNvSpPr>
          <p:nvPr/>
        </p:nvSpPr>
        <p:spPr>
          <a:xfrm>
            <a:off x="4914870" y="3356832"/>
            <a:ext cx="4615542" cy="804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8615" indent="-348615" algn="l" defTabSz="1394460" rtl="0" eaLnBrk="1" latinLnBrk="0" hangingPunct="1">
              <a:lnSpc>
                <a:spcPct val="90000"/>
              </a:lnSpc>
              <a:spcBef>
                <a:spcPts val="1525"/>
              </a:spcBef>
              <a:buFont typeface="Arial" panose="020B0604020202020204" pitchFamily="34" charset="0"/>
              <a:buChar char="•"/>
              <a:defRPr sz="4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584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307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3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030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753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476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199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2922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26455" indent="-348615" algn="l" defTabSz="1394460" rtl="0" eaLnBrk="1" latinLnBrk="0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Char char="•"/>
              <a:defRPr sz="2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777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Приложения</a:t>
            </a:r>
            <a:endParaRPr lang="ru-RU" sz="4400" b="1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5741"/>
          <a:stretch/>
        </p:blipFill>
        <p:spPr>
          <a:xfrm>
            <a:off x="0" y="12738"/>
            <a:ext cx="15792450" cy="3246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067" y="997923"/>
            <a:ext cx="12410413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«Параграф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»</a:t>
            </a:r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/>
            </a:r>
            <a:b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600" b="1" u="sng" dirty="0">
                <a:solidFill>
                  <a:srgbClr val="0B203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66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</a:t>
            </a:r>
            <a:r>
              <a:rPr lang="ru-RU" sz="6600" b="1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труктура окна приложений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68" y="3658133"/>
            <a:ext cx="13909812" cy="63939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6668" y="4023360"/>
            <a:ext cx="7326132" cy="345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06668" y="4448082"/>
            <a:ext cx="3343412" cy="57189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068" y="5176802"/>
            <a:ext cx="2703332" cy="165071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44558" y="5715282"/>
            <a:ext cx="8207761" cy="41195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8811273" y="4023360"/>
            <a:ext cx="434327" cy="3454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4662668" y="4523881"/>
            <a:ext cx="434327" cy="3454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4015753" y="6002160"/>
            <a:ext cx="434327" cy="3454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0648438" y="5019972"/>
            <a:ext cx="710442" cy="5070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418352" y="3986417"/>
            <a:ext cx="246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Основное меню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64604" y="4465768"/>
            <a:ext cx="335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Панель инструментов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889131" y="4580375"/>
            <a:ext cx="452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</a:t>
            </a:r>
            <a:r>
              <a:rPr lang="ru-RU" sz="2400" b="1" dirty="0" smtClean="0"/>
              <a:t>арточка выделенного объекта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33084" y="5759381"/>
            <a:ext cx="1510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Дерево объектов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207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5741"/>
          <a:stretch/>
        </p:blipFill>
        <p:spPr>
          <a:xfrm>
            <a:off x="0" y="0"/>
            <a:ext cx="15792450" cy="3246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294" y="985147"/>
            <a:ext cx="10297346" cy="2195090"/>
          </a:xfrm>
        </p:spPr>
        <p:txBody>
          <a:bodyPr>
            <a:normAutofit/>
          </a:bodyPr>
          <a:lstStyle/>
          <a:p>
            <a:pPr algn="r"/>
            <a:r>
              <a:rPr lang="ru-RU" sz="6217" b="1" dirty="0">
                <a:solidFill>
                  <a:schemeClr val="bg1"/>
                </a:solidFill>
                <a:latin typeface="Poiret One" panose="02000000000000000000" pitchFamily="2" charset="0"/>
              </a:rPr>
              <a:t>ИС «</a:t>
            </a:r>
            <a: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Параграф»</a:t>
            </a:r>
            <a:br>
              <a:rPr lang="ru-RU" sz="6217" b="1" dirty="0" smtClean="0">
                <a:solidFill>
                  <a:schemeClr val="bg1"/>
                </a:solidFill>
                <a:latin typeface="Poiret One" panose="02000000000000000000" pitchFamily="2" charset="0"/>
              </a:rPr>
            </a:br>
            <a:r>
              <a:rPr lang="ru-RU" sz="60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Структура окна приложений</a:t>
            </a:r>
            <a:endParaRPr lang="ru-RU" sz="6217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41" y="5833822"/>
            <a:ext cx="5578679" cy="2541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6036" y="5984240"/>
            <a:ext cx="7439334" cy="2915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141" y="4231371"/>
            <a:ext cx="5116233" cy="1087703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758305" y="3750742"/>
            <a:ext cx="4023360" cy="961257"/>
          </a:xfrm>
          <a:prstGeom prst="wedgeRoundRectCallout">
            <a:avLst>
              <a:gd name="adj1" fmla="val -73925"/>
              <a:gd name="adj2" fmla="val 4770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B2030"/>
                </a:solidFill>
              </a:rPr>
              <a:t>Корневой объект</a:t>
            </a:r>
            <a:endParaRPr lang="ru-RU" sz="3200" b="1" dirty="0">
              <a:solidFill>
                <a:srgbClr val="0B2030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804987" y="8646886"/>
            <a:ext cx="5308918" cy="961257"/>
          </a:xfrm>
          <a:prstGeom prst="wedgeRoundRectCallout">
            <a:avLst>
              <a:gd name="adj1" fmla="val -44095"/>
              <a:gd name="adj2" fmla="val -12140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B2030"/>
                </a:solidFill>
              </a:rPr>
              <a:t>Дерево объектов Подчиненные объекты</a:t>
            </a:r>
            <a:endParaRPr lang="ru-RU" sz="3200" b="1" dirty="0">
              <a:solidFill>
                <a:srgbClr val="0B2030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9367520" y="9391675"/>
            <a:ext cx="5913120" cy="812778"/>
          </a:xfrm>
          <a:prstGeom prst="wedgeRoundRectCallout">
            <a:avLst>
              <a:gd name="adj1" fmla="val -30852"/>
              <a:gd name="adj2" fmla="val -11720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B2030"/>
                </a:solidFill>
              </a:rPr>
              <a:t>Карточка выделенного объекта</a:t>
            </a:r>
            <a:endParaRPr lang="ru-RU" sz="3200" b="1" dirty="0">
              <a:solidFill>
                <a:srgbClr val="0B2030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1662596" y="4636616"/>
            <a:ext cx="3822065" cy="560560"/>
          </a:xfrm>
          <a:prstGeom prst="wedgeRoundRectCallout">
            <a:avLst>
              <a:gd name="adj1" fmla="val -72330"/>
              <a:gd name="adj2" fmla="val 18545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B2030"/>
                </a:solidFill>
              </a:rPr>
              <a:t>Закладки страниц</a:t>
            </a:r>
            <a:endParaRPr lang="ru-RU" sz="3200" b="1" dirty="0">
              <a:solidFill>
                <a:srgbClr val="0B2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2763</TotalTime>
  <Words>363</Words>
  <Application>Microsoft Office PowerPoint</Application>
  <PresentationFormat>Произвольный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ИС «Параграф» Приложение</vt:lpstr>
      <vt:lpstr>ИС «Параграф» Приложения</vt:lpstr>
      <vt:lpstr>ИС «Параграф» Приложения</vt:lpstr>
      <vt:lpstr>ИС «Параграф» Приложения</vt:lpstr>
      <vt:lpstr>ИС «Параграф» Приложения</vt:lpstr>
      <vt:lpstr>ИС «Параграф» Приложения</vt:lpstr>
      <vt:lpstr>ИС «Параграф»  Структура окна приложений</vt:lpstr>
      <vt:lpstr>ИС «Параграф» Структура окна приложений</vt:lpstr>
      <vt:lpstr>ИС «Параграф» Действия с объектами</vt:lpstr>
      <vt:lpstr>ИС «Параграф» Способы выполнения действий</vt:lpstr>
      <vt:lpstr>Презентация PowerPoint</vt:lpstr>
      <vt:lpstr>ИС «Параграф» данные об ОООД</vt:lpstr>
      <vt:lpstr>ИС «Параграф» кадровый состав</vt:lpstr>
      <vt:lpstr>ИС «Параграф» обучающиеся и родители</vt:lpstr>
      <vt:lpstr>ИС «Параграф» учебная деятельность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220</cp:revision>
  <dcterms:created xsi:type="dcterms:W3CDTF">2020-04-13T07:39:30Z</dcterms:created>
  <dcterms:modified xsi:type="dcterms:W3CDTF">2022-11-17T09:18:39Z</dcterms:modified>
</cp:coreProperties>
</file>