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3" r:id="rId6"/>
    <p:sldId id="259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0262"/>
    <a:srgbClr val="18B9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885" autoAdjust="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943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76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72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7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387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939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43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57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50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35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31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FD03E-3136-466C-BF3B-0A9050F8087E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D1DBD-2ABB-4F2D-9D6E-0559367C7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62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.mail.ru/compose/?mailto=mailto:info.litsey408@obr.gov.spb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vk.com/lyceum40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осударственное бюджетное общеобразовательное учреждение №408 Пушкинского района Санкт-Петербурга Логоти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54" y="275280"/>
            <a:ext cx="19050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583;p67"/>
          <p:cNvSpPr/>
          <p:nvPr/>
        </p:nvSpPr>
        <p:spPr>
          <a:xfrm>
            <a:off x="232330" y="159683"/>
            <a:ext cx="11811000" cy="6515100"/>
          </a:xfrm>
          <a:prstGeom prst="frame">
            <a:avLst>
              <a:gd name="adj1" fmla="val 944"/>
            </a:avLst>
          </a:prstGeom>
          <a:solidFill>
            <a:srgbClr val="18B9A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0774" y="2678569"/>
            <a:ext cx="72168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Опыт применения </a:t>
            </a:r>
            <a:r>
              <a:rPr lang="ru-RU" sz="2400" b="1" dirty="0" smtClean="0">
                <a:solidFill>
                  <a:schemeClr val="tx1"/>
                </a:solidFill>
              </a:rPr>
              <a:t>ВК мессенджера при </a:t>
            </a:r>
            <a:r>
              <a:rPr lang="ru-RU" sz="2400" b="1" dirty="0" smtClean="0">
                <a:solidFill>
                  <a:schemeClr val="tx1"/>
                </a:solidFill>
              </a:rPr>
              <a:t>обучении английскому </a:t>
            </a:r>
            <a:r>
              <a:rPr lang="ru-RU" sz="2400" b="1" dirty="0" smtClean="0"/>
              <a:t>языку </a:t>
            </a:r>
            <a:r>
              <a:rPr lang="ru-RU" sz="2400" b="1" dirty="0" smtClean="0">
                <a:solidFill>
                  <a:schemeClr val="tx1"/>
                </a:solidFill>
              </a:rPr>
              <a:t>в лицее №408 Пушкинского района </a:t>
            </a:r>
            <a:r>
              <a:rPr lang="ru-RU" sz="2400" b="1" dirty="0" smtClean="0">
                <a:solidFill>
                  <a:schemeClr val="tx1"/>
                </a:solidFill>
              </a:rPr>
              <a:t>Санкт-Петербурга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Анна Вениаминовна Кузнецова</a:t>
            </a:r>
            <a:b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Учитель английского языка, кандидат филологических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наук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Лицей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№408 Пушкинского района Санкт-Петербурга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74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осударственное бюджетное общеобразовательное учреждение №408 Пушкинского района Санкт-Петербурга Логоти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4352" y="157292"/>
            <a:ext cx="1169654" cy="1152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658812" y="1353108"/>
            <a:ext cx="10381099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Знакомство с </a:t>
            </a:r>
            <a:r>
              <a:rPr lang="ru-RU" sz="2000" kern="0" dirty="0" smtClean="0">
                <a:solidFill>
                  <a:srgbClr val="410B10"/>
                </a:solidFill>
                <a:latin typeface="Arial"/>
                <a:cs typeface="Arial"/>
                <a:sym typeface="Arial"/>
              </a:rPr>
              <a:t>ВК мессенджером: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2023 год</a:t>
            </a: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Внедрение мессенджера и его активное использование: 2023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/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2024 и 2024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/2025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учебные годы</a:t>
            </a: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Количество активных педагогов: </a:t>
            </a:r>
          </a:p>
          <a:p>
            <a:pPr lvl="0" algn="just">
              <a:lnSpc>
                <a:spcPct val="200000"/>
              </a:lnSpc>
              <a:buClr>
                <a:srgbClr val="000000"/>
              </a:buClr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100% учителей активно используют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ВК мессенджер для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решения рабочих  вопросов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6" name="Google Shape;602;p69"/>
          <p:cNvSpPr txBox="1">
            <a:spLocks/>
          </p:cNvSpPr>
          <p:nvPr/>
        </p:nvSpPr>
        <p:spPr>
          <a:xfrm>
            <a:off x="658813" y="290209"/>
            <a:ext cx="7688233" cy="664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buClr>
                <a:srgbClr val="BE1E2D"/>
              </a:buClr>
            </a:pPr>
            <a:r>
              <a:rPr lang="ru-RU" kern="0" dirty="0" smtClean="0">
                <a:solidFill>
                  <a:srgbClr val="050262"/>
                </a:solidFill>
              </a:rPr>
              <a:t>ВК </a:t>
            </a:r>
            <a:r>
              <a:rPr lang="ru-RU" kern="0" dirty="0" err="1" smtClean="0">
                <a:solidFill>
                  <a:srgbClr val="050262"/>
                </a:solidFill>
              </a:rPr>
              <a:t>месенджер</a:t>
            </a:r>
            <a:r>
              <a:rPr lang="ru-RU" kern="0" dirty="0" smtClean="0">
                <a:solidFill>
                  <a:srgbClr val="050262"/>
                </a:solidFill>
              </a:rPr>
              <a:t> </a:t>
            </a:r>
            <a:r>
              <a:rPr lang="ru-RU" kern="0" dirty="0">
                <a:solidFill>
                  <a:srgbClr val="050262"/>
                </a:solidFill>
              </a:rPr>
              <a:t>в лицее №408 Пушкинского района Санкт-Петербурга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50262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8607" y="4198033"/>
            <a:ext cx="721687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0510" algn="just">
              <a:lnSpc>
                <a:spcPct val="200000"/>
              </a:lnSpc>
              <a:buClr>
                <a:srgbClr val="000000"/>
              </a:buClr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Направления использования:</a:t>
            </a: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коммуникация между учителями и администрацией</a:t>
            </a: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коммуникация с учениками</a:t>
            </a: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коммуникация с родителями учеников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92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осударственное бюджетное общеобразовательное учреждение №408 Пушкинского района Санкт-Петербурга Логоти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006" y="157292"/>
            <a:ext cx="19050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74330" y="1487332"/>
            <a:ext cx="721687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200000"/>
              </a:lnSpc>
              <a:buClr>
                <a:srgbClr val="000000"/>
              </a:buClr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Тематические чаты: </a:t>
            </a: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общий чат для учителей и администрации для обсуждения текущи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вопросов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чат классны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руководителей, </a:t>
            </a: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методические чаты (хранилище рабочих программ, обсуждение проектов документов), </a:t>
            </a: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чат для неформального общения - поздравлений с праздниками </a:t>
            </a:r>
          </a:p>
        </p:txBody>
      </p:sp>
      <p:sp>
        <p:nvSpPr>
          <p:cNvPr id="6" name="Google Shape;602;p69"/>
          <p:cNvSpPr txBox="1">
            <a:spLocks/>
          </p:cNvSpPr>
          <p:nvPr/>
        </p:nvSpPr>
        <p:spPr>
          <a:xfrm>
            <a:off x="658813" y="290209"/>
            <a:ext cx="8149627" cy="997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buClr>
                <a:srgbClr val="BE1E2D"/>
              </a:buClr>
            </a:pPr>
            <a:r>
              <a:rPr lang="ru-RU" kern="0" dirty="0" smtClean="0">
                <a:solidFill>
                  <a:srgbClr val="050262"/>
                </a:solidFill>
              </a:rPr>
              <a:t>Использование </a:t>
            </a:r>
            <a:r>
              <a:rPr lang="ru-RU" kern="0" dirty="0" smtClean="0">
                <a:solidFill>
                  <a:srgbClr val="050262"/>
                </a:solidFill>
              </a:rPr>
              <a:t>ВК мессенджера</a:t>
            </a:r>
            <a:endParaRPr lang="ru-RU" kern="0" dirty="0" smtClean="0">
              <a:solidFill>
                <a:srgbClr val="050262"/>
              </a:solidFill>
            </a:endParaRPr>
          </a:p>
          <a:p>
            <a:pPr lvl="0">
              <a:buClr>
                <a:srgbClr val="BE1E2D"/>
              </a:buClr>
            </a:pPr>
            <a:r>
              <a:rPr lang="ru-RU" kern="0" dirty="0" smtClean="0">
                <a:solidFill>
                  <a:srgbClr val="050262"/>
                </a:solidFill>
              </a:rPr>
              <a:t>в </a:t>
            </a:r>
            <a:r>
              <a:rPr lang="ru-RU" kern="0" dirty="0">
                <a:solidFill>
                  <a:srgbClr val="050262"/>
                </a:solidFill>
              </a:rPr>
              <a:t>лицее №408 Пушкинского района </a:t>
            </a:r>
            <a:r>
              <a:rPr lang="ru-RU" kern="0" dirty="0" smtClean="0">
                <a:solidFill>
                  <a:srgbClr val="050262"/>
                </a:solidFill>
              </a:rPr>
              <a:t>Санкт-Петербурга:</a:t>
            </a:r>
          </a:p>
          <a:p>
            <a:pPr lvl="0">
              <a:buClr>
                <a:srgbClr val="BE1E2D"/>
              </a:buClr>
            </a:pPr>
            <a:r>
              <a:rPr lang="ru-RU" kern="0" dirty="0" smtClean="0">
                <a:solidFill>
                  <a:srgbClr val="050262"/>
                </a:solidFill>
              </a:rPr>
              <a:t>учителя и администрация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50262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647" y="1469514"/>
            <a:ext cx="1853585" cy="171799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647" y="5011415"/>
            <a:ext cx="1853585" cy="161845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647" y="3369621"/>
            <a:ext cx="1854658" cy="145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59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осударственное бюджетное общеобразовательное учреждение №408 Пушкинского района Санкт-Петербурга Логоти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006" y="157292"/>
            <a:ext cx="19050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74330" y="1487332"/>
            <a:ext cx="499596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200000"/>
              </a:lnSpc>
              <a:buClr>
                <a:srgbClr val="000000"/>
              </a:buClr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Тематические чаты: </a:t>
            </a: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классные чаты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342900" lvl="0" indent="-342900" algn="just">
              <a:lnSpc>
                <a:spcPct val="2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индивидуальное общение</a:t>
            </a:r>
          </a:p>
          <a:p>
            <a:endParaRPr lang="ru-RU" dirty="0" smtClean="0"/>
          </a:p>
          <a:p>
            <a:r>
              <a:rPr lang="ru-RU" sz="2000" kern="0" dirty="0">
                <a:solidFill>
                  <a:srgbClr val="410B10"/>
                </a:solidFill>
                <a:latin typeface="Arial"/>
                <a:cs typeface="Arial"/>
              </a:rPr>
              <a:t>Воспитательная работа: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kern="0" dirty="0" smtClean="0">
                <a:solidFill>
                  <a:srgbClr val="410B10"/>
                </a:solidFill>
                <a:latin typeface="Arial"/>
                <a:cs typeface="Arial"/>
              </a:rPr>
              <a:t>тренируем </a:t>
            </a:r>
            <a:r>
              <a:rPr lang="ru-RU" sz="2000" kern="0" dirty="0">
                <a:solidFill>
                  <a:srgbClr val="410B10"/>
                </a:solidFill>
                <a:latin typeface="Arial"/>
                <a:cs typeface="Arial"/>
              </a:rPr>
              <a:t>цифровую этику, педагог - пример цифровой культуры для ребёнка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kern="0" dirty="0" smtClean="0">
                <a:solidFill>
                  <a:srgbClr val="410B10"/>
                </a:solidFill>
                <a:latin typeface="Arial"/>
                <a:cs typeface="Arial"/>
              </a:rPr>
              <a:t>отрабатываем </a:t>
            </a:r>
            <a:r>
              <a:rPr lang="ru-RU" sz="2000" kern="0" dirty="0">
                <a:solidFill>
                  <a:srgbClr val="410B10"/>
                </a:solidFill>
                <a:latin typeface="Arial"/>
                <a:cs typeface="Arial"/>
              </a:rPr>
              <a:t>безопасное поведение в цифровой среде</a:t>
            </a:r>
          </a:p>
          <a:p>
            <a:pPr lvl="0" algn="just">
              <a:lnSpc>
                <a:spcPct val="200000"/>
              </a:lnSpc>
              <a:buClr>
                <a:srgbClr val="000000"/>
              </a:buClr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" name="Google Shape;602;p69"/>
          <p:cNvSpPr txBox="1">
            <a:spLocks/>
          </p:cNvSpPr>
          <p:nvPr/>
        </p:nvSpPr>
        <p:spPr>
          <a:xfrm>
            <a:off x="658813" y="290209"/>
            <a:ext cx="8149627" cy="997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buClr>
                <a:srgbClr val="BE1E2D"/>
              </a:buClr>
            </a:pPr>
            <a:r>
              <a:rPr lang="ru-RU" kern="0" dirty="0" smtClean="0">
                <a:solidFill>
                  <a:srgbClr val="050262"/>
                </a:solidFill>
              </a:rPr>
              <a:t>Использование </a:t>
            </a:r>
            <a:r>
              <a:rPr lang="ru-RU" kern="0" dirty="0" smtClean="0">
                <a:solidFill>
                  <a:srgbClr val="050262"/>
                </a:solidFill>
              </a:rPr>
              <a:t>ВК мессенджера</a:t>
            </a:r>
            <a:endParaRPr lang="ru-RU" kern="0" dirty="0" smtClean="0">
              <a:solidFill>
                <a:srgbClr val="050262"/>
              </a:solidFill>
            </a:endParaRPr>
          </a:p>
          <a:p>
            <a:pPr lvl="0">
              <a:buClr>
                <a:srgbClr val="BE1E2D"/>
              </a:buClr>
            </a:pPr>
            <a:r>
              <a:rPr lang="ru-RU" kern="0" dirty="0" smtClean="0">
                <a:solidFill>
                  <a:srgbClr val="050262"/>
                </a:solidFill>
              </a:rPr>
              <a:t>в </a:t>
            </a:r>
            <a:r>
              <a:rPr lang="ru-RU" kern="0" dirty="0">
                <a:solidFill>
                  <a:srgbClr val="050262"/>
                </a:solidFill>
              </a:rPr>
              <a:t>лицее №408 Пушкинского района </a:t>
            </a:r>
            <a:r>
              <a:rPr lang="ru-RU" kern="0" dirty="0" smtClean="0">
                <a:solidFill>
                  <a:srgbClr val="050262"/>
                </a:solidFill>
              </a:rPr>
              <a:t>Санкт-Петербурга:</a:t>
            </a:r>
          </a:p>
          <a:p>
            <a:pPr lvl="0">
              <a:buClr>
                <a:srgbClr val="BE1E2D"/>
              </a:buClr>
            </a:pPr>
            <a:r>
              <a:rPr lang="ru-RU" kern="0" dirty="0" smtClean="0">
                <a:solidFill>
                  <a:srgbClr val="050262"/>
                </a:solidFill>
              </a:rPr>
              <a:t>ученики и родители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50262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77" y="3624044"/>
            <a:ext cx="2171274" cy="300761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441" y="2566887"/>
            <a:ext cx="2177557" cy="406477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465396" y="2607473"/>
            <a:ext cx="687898" cy="2635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52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осударственное бюджетное общеобразовательное учреждение №408 Пушкинского района Санкт-Петербурга Логоти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006" y="157292"/>
            <a:ext cx="19050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74329" y="1095504"/>
            <a:ext cx="897050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000000"/>
              </a:buClr>
            </a:pPr>
            <a:r>
              <a:rPr kumimoji="0" lang="ru-RU" sz="1700" b="1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Викторина ко Дню безопасного интернета (формат «Публичный опрос»)</a:t>
            </a:r>
            <a:endParaRPr kumimoji="0" lang="en-US" sz="1700" b="1" i="0" u="none" strike="noStrike" kern="0" cap="none" spc="0" normalizeH="0" baseline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lvl="0" algn="just">
              <a:buClr>
                <a:srgbClr val="000000"/>
              </a:buClr>
            </a:pPr>
            <a:endParaRPr kumimoji="0" lang="ru-RU" sz="1700" b="0" i="0" u="none" strike="noStrike" kern="0" cap="none" spc="0" normalizeH="0" baseline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lvl="0" algn="just">
              <a:buClr>
                <a:srgbClr val="000000"/>
              </a:buClr>
            </a:pPr>
            <a:r>
              <a:rPr kumimoji="0" lang="ru-RU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Цель</a:t>
            </a:r>
            <a:r>
              <a:rPr kumimoji="0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: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ru-RU" sz="1700" b="0" i="0" u="none" strike="noStrike" kern="0" cap="none" spc="0" normalizeH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обеспечение информационной безопасности учащихся путем привития им навыков ответственного и безопасного поведения в Интернете</a:t>
            </a:r>
          </a:p>
          <a:p>
            <a:pPr lvl="0" algn="just">
              <a:buClr>
                <a:srgbClr val="000000"/>
              </a:buClr>
            </a:pPr>
            <a:endParaRPr kumimoji="0" lang="ru-RU" sz="1700" b="0" i="0" u="none" strike="noStrike" kern="0" cap="none" spc="0" normalizeH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lvl="0" algn="just">
              <a:buClr>
                <a:srgbClr val="000000"/>
              </a:buClr>
            </a:pPr>
            <a:r>
              <a:rPr kumimoji="0" lang="ru-RU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Задачи: </a:t>
            </a:r>
          </a:p>
          <a:p>
            <a:pPr marL="342900" lvl="0" indent="-342900" algn="just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Образовательные</a:t>
            </a:r>
            <a:r>
              <a:rPr lang="en-US" sz="1700" kern="0" dirty="0" smtClean="0">
                <a:solidFill>
                  <a:srgbClr val="410B10"/>
                </a:solidFill>
                <a:latin typeface="Arial"/>
                <a:cs typeface="Arial"/>
                <a:sym typeface="Arial"/>
              </a:rPr>
              <a:t>:</a:t>
            </a:r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  <a:sym typeface="Arial"/>
              </a:rPr>
              <a:t> совершенствование лексических и разговорных навыков  </a:t>
            </a:r>
            <a:r>
              <a:rPr kumimoji="0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endParaRPr kumimoji="0" lang="ru-RU" sz="1700" b="0" i="0" u="none" strike="noStrike" kern="0" cap="none" spc="0" normalizeH="0" baseline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342900" lvl="0" indent="-342900" algn="just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Развивающие</a:t>
            </a:r>
            <a:r>
              <a:rPr lang="en-US" sz="1700" kern="0" noProof="0" dirty="0" smtClean="0">
                <a:solidFill>
                  <a:srgbClr val="410B10"/>
                </a:solidFill>
                <a:latin typeface="Arial"/>
                <a:cs typeface="Arial"/>
                <a:sym typeface="Arial"/>
              </a:rPr>
              <a:t>: </a:t>
            </a:r>
            <a:r>
              <a:rPr lang="ru-RU" sz="1700" kern="0" noProof="0" dirty="0" smtClean="0">
                <a:solidFill>
                  <a:srgbClr val="410B10"/>
                </a:solidFill>
                <a:latin typeface="Arial"/>
                <a:cs typeface="Arial"/>
                <a:sym typeface="Arial"/>
              </a:rPr>
              <a:t>развитие знаний и навыков безопасного поведения в Интернете</a:t>
            </a:r>
            <a:r>
              <a:rPr lang="en-US" sz="1700" kern="0" noProof="0" dirty="0" smtClean="0">
                <a:solidFill>
                  <a:srgbClr val="410B10"/>
                </a:solidFill>
                <a:latin typeface="Arial"/>
                <a:cs typeface="Arial"/>
                <a:sym typeface="Arial"/>
              </a:rPr>
              <a:t>, </a:t>
            </a:r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  <a:sym typeface="Arial"/>
              </a:rPr>
              <a:t>повышение мотивации к изучению английского языка</a:t>
            </a:r>
          </a:p>
          <a:p>
            <a:pPr marL="342900" lvl="0" indent="-342900" algn="just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Воспитательные</a:t>
            </a:r>
            <a:r>
              <a:rPr kumimoji="0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: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ru-RU" sz="1700" b="0" i="0" u="none" strike="noStrike" kern="0" cap="none" spc="0" normalizeH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развитие культуры поведения в цифровой среде</a:t>
            </a:r>
            <a:endParaRPr kumimoji="0" lang="ru-RU" sz="1700" b="0" i="0" u="none" strike="noStrike" kern="0" cap="none" spc="0" normalizeH="0" baseline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endParaRPr lang="ru-RU" sz="1700" dirty="0" smtClean="0"/>
          </a:p>
          <a:p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</a:rPr>
              <a:t>Критерии оценивания:</a:t>
            </a:r>
            <a:endParaRPr lang="ru-RU" sz="1700" kern="0" dirty="0">
              <a:solidFill>
                <a:srgbClr val="410B10"/>
              </a:solidFill>
              <a:latin typeface="Arial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</a:rPr>
              <a:t>1 верный ответ – 1 балл (всего 6-10 вопросов)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</a:rPr>
              <a:t>90-100</a:t>
            </a:r>
            <a:r>
              <a:rPr lang="en-US" sz="1700" kern="0" dirty="0" smtClean="0">
                <a:solidFill>
                  <a:srgbClr val="410B10"/>
                </a:solidFill>
                <a:latin typeface="Arial"/>
                <a:cs typeface="Arial"/>
              </a:rPr>
              <a:t>%</a:t>
            </a:r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</a:rPr>
              <a:t> правильных ответов – «5»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</a:rPr>
              <a:t>75-90% </a:t>
            </a:r>
            <a:r>
              <a:rPr lang="ru-RU" sz="1700" kern="0" dirty="0">
                <a:solidFill>
                  <a:srgbClr val="410B10"/>
                </a:solidFill>
                <a:latin typeface="Arial"/>
                <a:cs typeface="Arial"/>
              </a:rPr>
              <a:t>правильных ответов – </a:t>
            </a:r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</a:rPr>
              <a:t>«4» </a:t>
            </a:r>
            <a:endParaRPr lang="ru-RU" sz="1700" kern="0" dirty="0" smtClean="0">
              <a:solidFill>
                <a:srgbClr val="410B10"/>
              </a:solidFill>
              <a:latin typeface="Arial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1700" kern="0" dirty="0">
              <a:solidFill>
                <a:srgbClr val="410B10"/>
              </a:solidFill>
              <a:latin typeface="Arial"/>
              <a:cs typeface="Arial"/>
            </a:endParaRPr>
          </a:p>
          <a:p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</a:rPr>
              <a:t>Время для ответа: обсуждается и устанавливается заранее, не более 30 минут</a:t>
            </a:r>
          </a:p>
          <a:p>
            <a:endParaRPr lang="ru-RU" sz="1700" kern="0" dirty="0">
              <a:solidFill>
                <a:srgbClr val="410B10"/>
              </a:solidFill>
              <a:latin typeface="Arial"/>
              <a:cs typeface="Arial"/>
            </a:endParaRPr>
          </a:p>
          <a:p>
            <a:r>
              <a:rPr lang="ru-RU" sz="1700" kern="0" dirty="0" smtClean="0">
                <a:solidFill>
                  <a:srgbClr val="410B10"/>
                </a:solidFill>
                <a:latin typeface="Arial"/>
                <a:cs typeface="Arial"/>
              </a:rPr>
              <a:t>Подведение итогов и анализ ответов: на следующем за викториной уроке английского языка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kern="0" dirty="0" smtClean="0">
              <a:solidFill>
                <a:srgbClr val="410B10"/>
              </a:solidFill>
              <a:latin typeface="Arial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kern="0" dirty="0">
              <a:solidFill>
                <a:srgbClr val="410B10"/>
              </a:solidFill>
              <a:latin typeface="Arial"/>
              <a:cs typeface="Arial"/>
            </a:endParaRPr>
          </a:p>
          <a:p>
            <a:pPr lvl="0" algn="just">
              <a:lnSpc>
                <a:spcPct val="200000"/>
              </a:lnSpc>
              <a:buClr>
                <a:srgbClr val="000000"/>
              </a:buClr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" name="Google Shape;602;p69"/>
          <p:cNvSpPr txBox="1">
            <a:spLocks/>
          </p:cNvSpPr>
          <p:nvPr/>
        </p:nvSpPr>
        <p:spPr>
          <a:xfrm>
            <a:off x="364172" y="316362"/>
            <a:ext cx="9845398" cy="664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buClr>
                <a:srgbClr val="BE1E2D"/>
              </a:buClr>
            </a:pPr>
            <a:r>
              <a:rPr lang="ru-RU" kern="0" dirty="0" smtClean="0">
                <a:solidFill>
                  <a:srgbClr val="050262"/>
                </a:solidFill>
              </a:rPr>
              <a:t>Опыт проведения викторины по английскому </a:t>
            </a:r>
            <a:r>
              <a:rPr lang="ru-RU" kern="0" dirty="0">
                <a:solidFill>
                  <a:srgbClr val="050262"/>
                </a:solidFill>
              </a:rPr>
              <a:t>языку в </a:t>
            </a:r>
            <a:r>
              <a:rPr lang="ru-RU" kern="0" dirty="0" smtClean="0">
                <a:solidFill>
                  <a:srgbClr val="050262"/>
                </a:solidFill>
              </a:rPr>
              <a:t>ВК мессенджере в </a:t>
            </a:r>
            <a:r>
              <a:rPr lang="ru-RU" kern="0" dirty="0">
                <a:solidFill>
                  <a:srgbClr val="050262"/>
                </a:solidFill>
              </a:rPr>
              <a:t>лицее №408 Пушкинского района </a:t>
            </a:r>
            <a:r>
              <a:rPr lang="ru-RU" kern="0" dirty="0" smtClean="0">
                <a:solidFill>
                  <a:srgbClr val="050262"/>
                </a:solidFill>
              </a:rPr>
              <a:t>Санкт-Петербурга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2197" y="2148062"/>
            <a:ext cx="2278618" cy="335674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504210" y="2294405"/>
            <a:ext cx="1273729" cy="178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71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осударственное бюджетное общеобразовательное учреждение №408 Пушкинского района Санкт-Петербурга Логоти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006" y="157292"/>
            <a:ext cx="19050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57552" y="1663501"/>
            <a:ext cx="778949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0510" algn="just">
              <a:buClr>
                <a:srgbClr val="000000"/>
              </a:buClr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Позволяет</a:t>
            </a:r>
          </a:p>
          <a:p>
            <a:pPr marL="342900" lvl="0" indent="-342900" algn="just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связывать учителей, администрацию, учеников и их родителей и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сформировать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профессиональное сообщество</a:t>
            </a:r>
          </a:p>
          <a:p>
            <a:pPr marL="342900" lvl="0" indent="-342900" algn="just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получать доступ к знаниям во времени</a:t>
            </a:r>
          </a:p>
          <a:p>
            <a:pPr marL="342900" lvl="0" indent="-342900" algn="just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оперативно отвечать на поступающие вопросы</a:t>
            </a:r>
          </a:p>
          <a:p>
            <a:pPr marL="342900" lvl="0" indent="-342900" algn="just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проводить небольшие викторины и размещать визуальные образы для повышения качества усвоения знаний</a:t>
            </a:r>
          </a:p>
          <a:p>
            <a:pPr marL="342900" lvl="0" indent="-342900" algn="just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ru-RU" sz="2000" kern="0" dirty="0">
              <a:solidFill>
                <a:srgbClr val="410B10"/>
              </a:solidFill>
              <a:latin typeface="Arial"/>
              <a:cs typeface="Arial"/>
              <a:sym typeface="Arial"/>
            </a:endParaRPr>
          </a:p>
          <a:p>
            <a:pPr lvl="0" algn="just">
              <a:buClr>
                <a:srgbClr val="000000"/>
              </a:buClr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Огромный потенциал для развития всех участников образовательного процесса</a:t>
            </a:r>
          </a:p>
          <a:p>
            <a:pPr lvl="0" algn="just">
              <a:buClr>
                <a:srgbClr val="000000"/>
              </a:buClr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410B1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lvl="0" algn="just">
              <a:buClr>
                <a:srgbClr val="000000"/>
              </a:buClr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410B1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Планы: опробовать интерактивную доску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6" name="Google Shape;602;p69"/>
          <p:cNvSpPr txBox="1">
            <a:spLocks/>
          </p:cNvSpPr>
          <p:nvPr/>
        </p:nvSpPr>
        <p:spPr>
          <a:xfrm>
            <a:off x="658813" y="290209"/>
            <a:ext cx="7688233" cy="664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buClr>
                <a:srgbClr val="BE1E2D"/>
              </a:buClr>
            </a:pPr>
            <a:r>
              <a:rPr lang="ru-RU" kern="0" dirty="0" smtClean="0">
                <a:solidFill>
                  <a:srgbClr val="050262"/>
                </a:solidFill>
              </a:rPr>
              <a:t>ВК мессенджер в </a:t>
            </a:r>
            <a:r>
              <a:rPr lang="ru-RU" kern="0" dirty="0">
                <a:solidFill>
                  <a:srgbClr val="050262"/>
                </a:solidFill>
              </a:rPr>
              <a:t>лицее №408 Пушкинского района Санкт-Петербурга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50262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191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осударственное бюджетное общеобразовательное учреждение №408 Пушкинского района Санкт-Петербурга Логоти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308" y="461395"/>
            <a:ext cx="2813044" cy="277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583;p67"/>
          <p:cNvSpPr/>
          <p:nvPr/>
        </p:nvSpPr>
        <p:spPr>
          <a:xfrm>
            <a:off x="232330" y="159683"/>
            <a:ext cx="11811000" cy="6515100"/>
          </a:xfrm>
          <a:prstGeom prst="frame">
            <a:avLst>
              <a:gd name="adj1" fmla="val 944"/>
            </a:avLst>
          </a:prstGeom>
          <a:solidFill>
            <a:srgbClr val="18B9A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0774" y="2678569"/>
            <a:ext cx="72168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chemeClr val="tx1"/>
                </a:solidFill>
              </a:rPr>
              <a:t>лицей408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  <a:r>
              <a:rPr lang="ru-RU" sz="2400" b="1" dirty="0" err="1" smtClean="0">
                <a:solidFill>
                  <a:schemeClr val="tx1"/>
                </a:solidFill>
              </a:rPr>
              <a:t>рф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ru-RU" b="1" dirty="0"/>
              <a:t>Адрес:</a:t>
            </a:r>
            <a:r>
              <a:rPr lang="ru-RU" dirty="0"/>
              <a:t> 196606, Санкт-Петербург, </a:t>
            </a:r>
            <a:r>
              <a:rPr lang="ru-RU" dirty="0" err="1"/>
              <a:t>г.Пушкин</a:t>
            </a:r>
            <a:r>
              <a:rPr lang="ru-RU" dirty="0"/>
              <a:t>, ул. Железнодорожная, д. 54 литера А</a:t>
            </a:r>
          </a:p>
          <a:p>
            <a:pPr>
              <a:lnSpc>
                <a:spcPct val="150000"/>
              </a:lnSpc>
            </a:pPr>
            <a:r>
              <a:rPr lang="ru-RU" b="1" dirty="0"/>
              <a:t>Телефон: </a:t>
            </a:r>
            <a:r>
              <a:rPr lang="ru-RU" dirty="0"/>
              <a:t>+7(812)470-15-11 (канцелярия),  телефон (факс) +7(812)466-19-68 (директор)</a:t>
            </a:r>
          </a:p>
          <a:p>
            <a:pPr>
              <a:lnSpc>
                <a:spcPct val="150000"/>
              </a:lnSpc>
            </a:pPr>
            <a:r>
              <a:rPr lang="ru-RU" b="1" dirty="0"/>
              <a:t>E-</a:t>
            </a:r>
            <a:r>
              <a:rPr lang="ru-RU" b="1" dirty="0" err="1"/>
              <a:t>mail</a:t>
            </a:r>
            <a:r>
              <a:rPr lang="ru-RU" b="1" dirty="0"/>
              <a:t>: </a:t>
            </a:r>
            <a:r>
              <a:rPr lang="ru-RU" dirty="0">
                <a:hlinkClick r:id="rId3"/>
              </a:rPr>
              <a:t>info.litsey408@obr.gov.spb.ru</a:t>
            </a:r>
            <a:r>
              <a:rPr lang="ru-RU" dirty="0"/>
              <a:t> (bd408@mail.ru)</a:t>
            </a:r>
          </a:p>
          <a:p>
            <a:pPr>
              <a:lnSpc>
                <a:spcPct val="150000"/>
              </a:lnSpc>
            </a:pPr>
            <a:r>
              <a:rPr lang="ru-RU" b="1" dirty="0"/>
              <a:t>Официальная </a:t>
            </a:r>
            <a:r>
              <a:rPr lang="ru-RU" b="1" dirty="0" smtClean="0"/>
              <a:t>страница в ВК:</a:t>
            </a:r>
            <a:r>
              <a:rPr lang="ru-RU" dirty="0"/>
              <a:t> </a:t>
            </a:r>
            <a:r>
              <a:rPr lang="ru-RU" dirty="0">
                <a:hlinkClick r:id="rId4"/>
              </a:rPr>
              <a:t>https://vk.com/lyceum408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230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368</Words>
  <Application>Microsoft Office PowerPoint</Application>
  <PresentationFormat>Широкоэкранный</PresentationFormat>
  <Paragraphs>67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18</cp:revision>
  <dcterms:created xsi:type="dcterms:W3CDTF">2025-01-19T13:56:35Z</dcterms:created>
  <dcterms:modified xsi:type="dcterms:W3CDTF">2025-01-21T12:34:32Z</dcterms:modified>
</cp:coreProperties>
</file>